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83" r:id="rId3"/>
    <p:sldId id="282" r:id="rId4"/>
    <p:sldId id="300" r:id="rId5"/>
    <p:sldId id="289" r:id="rId6"/>
    <p:sldId id="284" r:id="rId7"/>
    <p:sldId id="288" r:id="rId8"/>
    <p:sldId id="295" r:id="rId9"/>
    <p:sldId id="311" r:id="rId10"/>
    <p:sldId id="310" r:id="rId11"/>
    <p:sldId id="296" r:id="rId12"/>
    <p:sldId id="312" r:id="rId13"/>
    <p:sldId id="275" r:id="rId14"/>
    <p:sldId id="307" r:id="rId15"/>
    <p:sldId id="299" r:id="rId16"/>
    <p:sldId id="276" r:id="rId17"/>
    <p:sldId id="28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78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EB531D-0F74-4DE9-82B5-F354F7B4A05F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3CAF87-9201-43E9-AAD8-4B93FA0B202D}">
      <dgm:prSet phldrT="[Текст]" custT="1"/>
      <dgm:spPr>
        <a:solidFill>
          <a:schemeClr val="tx2">
            <a:lumMod val="40000"/>
            <a:lumOff val="60000"/>
          </a:schemeClr>
        </a:solidFill>
        <a:ln>
          <a:solidFill>
            <a:srgbClr val="FF6600"/>
          </a:solidFill>
        </a:ln>
      </dgm:spPr>
      <dgm:t>
        <a:bodyPr/>
        <a:lstStyle/>
        <a:p>
          <a:r>
            <a:rPr lang="ru-RU" sz="1600" dirty="0" smtClean="0">
              <a:solidFill>
                <a:schemeClr val="tx2">
                  <a:lumMod val="50000"/>
                </a:schemeClr>
              </a:solidFill>
            </a:rPr>
            <a:t>Отбор содержа</a:t>
          </a:r>
        </a:p>
        <a:p>
          <a:r>
            <a:rPr lang="ru-RU" sz="1600" dirty="0" err="1" smtClean="0">
              <a:solidFill>
                <a:schemeClr val="tx2">
                  <a:lumMod val="50000"/>
                </a:schemeClr>
              </a:solidFill>
            </a:rPr>
            <a:t>ния</a:t>
          </a:r>
          <a:endParaRPr lang="ru-RU" sz="1600" dirty="0">
            <a:solidFill>
              <a:schemeClr val="tx2">
                <a:lumMod val="50000"/>
              </a:schemeClr>
            </a:solidFill>
          </a:endParaRPr>
        </a:p>
      </dgm:t>
    </dgm:pt>
    <dgm:pt modelId="{B44F4CB4-83F1-47EA-BB21-0B5F68E166D9}" type="parTrans" cxnId="{9D4952A4-E28A-423B-A3C9-009F23C78482}">
      <dgm:prSet/>
      <dgm:spPr/>
      <dgm:t>
        <a:bodyPr/>
        <a:lstStyle/>
        <a:p>
          <a:endParaRPr lang="ru-RU"/>
        </a:p>
      </dgm:t>
    </dgm:pt>
    <dgm:pt modelId="{AE23A8D6-5193-4DC4-9ADD-3CEDE7A00F39}" type="sibTrans" cxnId="{9D4952A4-E28A-423B-A3C9-009F23C78482}">
      <dgm:prSet/>
      <dgm:spPr/>
      <dgm:t>
        <a:bodyPr/>
        <a:lstStyle/>
        <a:p>
          <a:endParaRPr lang="ru-RU"/>
        </a:p>
      </dgm:t>
    </dgm:pt>
    <dgm:pt modelId="{EE0FE30B-3EE3-49F5-9AC9-D4231B313B5C}">
      <dgm:prSet phldrT="[Текст]" custT="1"/>
      <dgm:spPr>
        <a:solidFill>
          <a:srgbClr val="FF6600">
            <a:alpha val="89804"/>
          </a:srgbClr>
        </a:solidFill>
      </dgm:spPr>
      <dgm:t>
        <a:bodyPr/>
        <a:lstStyle/>
        <a:p>
          <a:r>
            <a:rPr lang="ru-RU" sz="1800" dirty="0" smtClean="0"/>
            <a:t>Технология концентрированного обучения;</a:t>
          </a:r>
          <a:endParaRPr lang="ru-RU" sz="1800" dirty="0"/>
        </a:p>
      </dgm:t>
    </dgm:pt>
    <dgm:pt modelId="{1EDE6D16-13FD-4684-AC36-20EAC321DDCA}" type="parTrans" cxnId="{8E416FC3-09C1-49AC-82EA-F08A0DBFC872}">
      <dgm:prSet/>
      <dgm:spPr/>
      <dgm:t>
        <a:bodyPr/>
        <a:lstStyle/>
        <a:p>
          <a:endParaRPr lang="ru-RU"/>
        </a:p>
      </dgm:t>
    </dgm:pt>
    <dgm:pt modelId="{F671F833-2801-4D22-965E-8BEFD60BAD11}" type="sibTrans" cxnId="{8E416FC3-09C1-49AC-82EA-F08A0DBFC872}">
      <dgm:prSet/>
      <dgm:spPr/>
      <dgm:t>
        <a:bodyPr/>
        <a:lstStyle/>
        <a:p>
          <a:endParaRPr lang="ru-RU"/>
        </a:p>
      </dgm:t>
    </dgm:pt>
    <dgm:pt modelId="{77E8F947-293B-4BC3-BF6F-C90F6EBE4263}">
      <dgm:prSet phldrT="[Текст]"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КСО;</a:t>
          </a:r>
          <a:endParaRPr lang="ru-RU" sz="1800" dirty="0"/>
        </a:p>
      </dgm:t>
    </dgm:pt>
    <dgm:pt modelId="{DFE7476A-B780-4197-9769-690A56B2FCC1}" type="parTrans" cxnId="{6755D063-884D-481B-8D77-980F87380F8F}">
      <dgm:prSet/>
      <dgm:spPr/>
      <dgm:t>
        <a:bodyPr/>
        <a:lstStyle/>
        <a:p>
          <a:endParaRPr lang="ru-RU"/>
        </a:p>
      </dgm:t>
    </dgm:pt>
    <dgm:pt modelId="{63EC5855-4FD3-47A5-88C3-CB1E12D49307}" type="sibTrans" cxnId="{6755D063-884D-481B-8D77-980F87380F8F}">
      <dgm:prSet/>
      <dgm:spPr/>
      <dgm:t>
        <a:bodyPr/>
        <a:lstStyle/>
        <a:p>
          <a:endParaRPr lang="ru-RU"/>
        </a:p>
      </dgm:t>
    </dgm:pt>
    <dgm:pt modelId="{64FC72B7-0DAE-482B-A880-A2C6985A6BF7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rgbClr val="F2B800"/>
          </a:solidFill>
        </a:ln>
      </dgm:spPr>
      <dgm:t>
        <a:bodyPr/>
        <a:lstStyle/>
        <a:p>
          <a:r>
            <a:rPr lang="ru-RU" sz="1600" b="1" u="none" dirty="0" smtClean="0">
              <a:solidFill>
                <a:schemeClr val="tx2">
                  <a:lumMod val="50000"/>
                </a:schemeClr>
              </a:solidFill>
            </a:rPr>
            <a:t>Формирующее оценивание</a:t>
          </a:r>
          <a:endParaRPr lang="ru-RU" sz="1600" b="1" u="none" dirty="0">
            <a:solidFill>
              <a:schemeClr val="tx2">
                <a:lumMod val="50000"/>
              </a:schemeClr>
            </a:solidFill>
          </a:endParaRPr>
        </a:p>
      </dgm:t>
    </dgm:pt>
    <dgm:pt modelId="{292EC71F-B058-4BDA-9484-69AC6DD36047}" type="parTrans" cxnId="{0FD85803-8B61-4C37-9C58-44BB6ABE5D1A}">
      <dgm:prSet/>
      <dgm:spPr/>
      <dgm:t>
        <a:bodyPr/>
        <a:lstStyle/>
        <a:p>
          <a:endParaRPr lang="ru-RU"/>
        </a:p>
      </dgm:t>
    </dgm:pt>
    <dgm:pt modelId="{3AA735D3-891A-44E9-AC95-7A0D1E924A54}" type="sibTrans" cxnId="{0FD85803-8B61-4C37-9C58-44BB6ABE5D1A}">
      <dgm:prSet/>
      <dgm:spPr/>
      <dgm:t>
        <a:bodyPr/>
        <a:lstStyle/>
        <a:p>
          <a:endParaRPr lang="ru-RU"/>
        </a:p>
      </dgm:t>
    </dgm:pt>
    <dgm:pt modelId="{2666223C-B6AA-4C19-9F6F-0B49BD65DBAE}">
      <dgm:prSet phldrT="[Текст]" custT="1"/>
      <dgm:spPr>
        <a:solidFill>
          <a:srgbClr val="FFDB69">
            <a:alpha val="90000"/>
          </a:srgbClr>
        </a:solidFill>
      </dgm:spPr>
      <dgm:t>
        <a:bodyPr/>
        <a:lstStyle/>
        <a:p>
          <a:r>
            <a:rPr lang="ru-RU" sz="1800" dirty="0" smtClean="0"/>
            <a:t>Мониторинг </a:t>
          </a:r>
          <a:r>
            <a:rPr lang="ru-RU" sz="1800" dirty="0" err="1" smtClean="0"/>
            <a:t>сформированности</a:t>
          </a:r>
          <a:r>
            <a:rPr lang="ru-RU" sz="1800" dirty="0" smtClean="0"/>
            <a:t> </a:t>
          </a:r>
          <a:r>
            <a:rPr lang="ru-RU" sz="1800" dirty="0" err="1" smtClean="0"/>
            <a:t>метапредметных</a:t>
          </a:r>
          <a:r>
            <a:rPr lang="ru-RU" sz="1800" dirty="0" smtClean="0"/>
            <a:t> </a:t>
          </a:r>
          <a:r>
            <a:rPr lang="ru-RU" sz="1800" dirty="0" err="1" smtClean="0"/>
            <a:t>результатовов</a:t>
          </a:r>
          <a:r>
            <a:rPr lang="ru-RU" sz="1800" dirty="0" smtClean="0"/>
            <a:t>;</a:t>
          </a:r>
          <a:endParaRPr lang="ru-RU" sz="1800" dirty="0"/>
        </a:p>
      </dgm:t>
    </dgm:pt>
    <dgm:pt modelId="{C60E1CA3-81E7-4F68-9F8C-F46118A51352}" type="parTrans" cxnId="{4597D447-AF24-4EA3-91B9-EABEED35CF9C}">
      <dgm:prSet/>
      <dgm:spPr/>
      <dgm:t>
        <a:bodyPr/>
        <a:lstStyle/>
        <a:p>
          <a:endParaRPr lang="ru-RU"/>
        </a:p>
      </dgm:t>
    </dgm:pt>
    <dgm:pt modelId="{366A78EC-4811-43C2-9D89-23DCE2954AF7}" type="sibTrans" cxnId="{4597D447-AF24-4EA3-91B9-EABEED35CF9C}">
      <dgm:prSet/>
      <dgm:spPr/>
      <dgm:t>
        <a:bodyPr/>
        <a:lstStyle/>
        <a:p>
          <a:endParaRPr lang="ru-RU"/>
        </a:p>
      </dgm:t>
    </dgm:pt>
    <dgm:pt modelId="{22CC848F-9415-4440-BC1A-571541F327EE}">
      <dgm:prSet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Рабочие тетради;</a:t>
          </a:r>
          <a:endParaRPr lang="ru-RU" sz="1800" dirty="0">
            <a:solidFill>
              <a:schemeClr val="accent2">
                <a:lumMod val="50000"/>
              </a:schemeClr>
            </a:solidFill>
            <a:latin typeface="+mn-lt"/>
          </a:endParaRPr>
        </a:p>
      </dgm:t>
    </dgm:pt>
    <dgm:pt modelId="{129276EA-D26B-4C93-B60A-6DED5A7C477D}" type="parTrans" cxnId="{0157BA83-3E79-42B8-A5CB-1D53CA5C7BA7}">
      <dgm:prSet/>
      <dgm:spPr/>
      <dgm:t>
        <a:bodyPr/>
        <a:lstStyle/>
        <a:p>
          <a:endParaRPr lang="ru-RU"/>
        </a:p>
      </dgm:t>
    </dgm:pt>
    <dgm:pt modelId="{E3D13CAB-7209-43B9-BA6E-F008EBA8B452}" type="sibTrans" cxnId="{0157BA83-3E79-42B8-A5CB-1D53CA5C7BA7}">
      <dgm:prSet/>
      <dgm:spPr/>
      <dgm:t>
        <a:bodyPr/>
        <a:lstStyle/>
        <a:p>
          <a:endParaRPr lang="ru-RU"/>
        </a:p>
      </dgm:t>
    </dgm:pt>
    <dgm:pt modelId="{09FFAC33-3EF5-4BFC-B513-4AD88DCAA198}">
      <dgm:prSet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Карточки - задания;</a:t>
          </a:r>
          <a:endParaRPr lang="ru-RU" sz="1800" dirty="0">
            <a:solidFill>
              <a:schemeClr val="accent2">
                <a:lumMod val="50000"/>
              </a:schemeClr>
            </a:solidFill>
            <a:latin typeface="+mn-lt"/>
          </a:endParaRPr>
        </a:p>
      </dgm:t>
    </dgm:pt>
    <dgm:pt modelId="{DD928CFE-FC75-4098-AAE5-285118E9E027}" type="parTrans" cxnId="{64650602-34AC-4026-A215-0F155FE5B486}">
      <dgm:prSet/>
      <dgm:spPr/>
      <dgm:t>
        <a:bodyPr/>
        <a:lstStyle/>
        <a:p>
          <a:endParaRPr lang="ru-RU"/>
        </a:p>
      </dgm:t>
    </dgm:pt>
    <dgm:pt modelId="{A6D61F10-8F4D-400A-A37E-439FEB592368}" type="sibTrans" cxnId="{64650602-34AC-4026-A215-0F155FE5B486}">
      <dgm:prSet/>
      <dgm:spPr/>
      <dgm:t>
        <a:bodyPr/>
        <a:lstStyle/>
        <a:p>
          <a:endParaRPr lang="ru-RU"/>
        </a:p>
      </dgm:t>
    </dgm:pt>
    <dgm:pt modelId="{FC31ECFC-5BB0-4D89-BE18-8225E02AEA15}">
      <dgm:prSet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ru-RU" sz="18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сотрудничество;.</a:t>
          </a:r>
          <a:endParaRPr lang="ru-RU" sz="1800" dirty="0">
            <a:solidFill>
              <a:schemeClr val="accent2">
                <a:lumMod val="50000"/>
              </a:schemeClr>
            </a:solidFill>
            <a:latin typeface="+mn-lt"/>
          </a:endParaRPr>
        </a:p>
      </dgm:t>
    </dgm:pt>
    <dgm:pt modelId="{B39D579A-CCBF-4313-BDA9-1A159E530589}" type="parTrans" cxnId="{EEBB8011-C383-4C7A-B679-DB65462A3196}">
      <dgm:prSet/>
      <dgm:spPr/>
      <dgm:t>
        <a:bodyPr/>
        <a:lstStyle/>
        <a:p>
          <a:endParaRPr lang="ru-RU"/>
        </a:p>
      </dgm:t>
    </dgm:pt>
    <dgm:pt modelId="{DBD2A25B-79A6-4CCD-8D29-F56F5FB4A8ED}" type="sibTrans" cxnId="{EEBB8011-C383-4C7A-B679-DB65462A3196}">
      <dgm:prSet/>
      <dgm:spPr/>
      <dgm:t>
        <a:bodyPr/>
        <a:lstStyle/>
        <a:p>
          <a:endParaRPr lang="ru-RU"/>
        </a:p>
      </dgm:t>
    </dgm:pt>
    <dgm:pt modelId="{918EBF47-CAEE-4BB0-9352-C409C60BAECD}">
      <dgm:prSet phldrT="[Текст]" custT="1"/>
      <dgm:spPr>
        <a:solidFill>
          <a:schemeClr val="tx2">
            <a:lumMod val="20000"/>
            <a:lumOff val="80000"/>
          </a:schemeClr>
        </a:solidFill>
        <a:ln>
          <a:solidFill>
            <a:srgbClr val="92D05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2">
                  <a:lumMod val="50000"/>
                </a:schemeClr>
              </a:solidFill>
            </a:rPr>
            <a:t>Активные методы обучения</a:t>
          </a:r>
          <a:endParaRPr lang="ru-RU" sz="1600" b="1" dirty="0">
            <a:solidFill>
              <a:schemeClr val="tx2">
                <a:lumMod val="50000"/>
              </a:schemeClr>
            </a:solidFill>
          </a:endParaRPr>
        </a:p>
      </dgm:t>
    </dgm:pt>
    <dgm:pt modelId="{0241EFC6-6871-4C30-9572-8A281CE1C42E}" type="sibTrans" cxnId="{2BDC04F8-ACFB-4004-A857-93DB5DE38020}">
      <dgm:prSet/>
      <dgm:spPr/>
      <dgm:t>
        <a:bodyPr/>
        <a:lstStyle/>
        <a:p>
          <a:endParaRPr lang="ru-RU"/>
        </a:p>
      </dgm:t>
    </dgm:pt>
    <dgm:pt modelId="{9380D402-97BA-44CF-A807-10FC89FA24C5}" type="parTrans" cxnId="{2BDC04F8-ACFB-4004-A857-93DB5DE38020}">
      <dgm:prSet/>
      <dgm:spPr/>
      <dgm:t>
        <a:bodyPr/>
        <a:lstStyle/>
        <a:p>
          <a:endParaRPr lang="ru-RU"/>
        </a:p>
      </dgm:t>
    </dgm:pt>
    <dgm:pt modelId="{21C7E73F-0252-46CD-87FA-D39F4775FCA0}">
      <dgm:prSet phldrT="[Текст]" custT="1"/>
      <dgm:spPr>
        <a:solidFill>
          <a:srgbClr val="FF6600">
            <a:alpha val="89804"/>
          </a:srgbClr>
        </a:solidFill>
      </dgm:spPr>
      <dgm:t>
        <a:bodyPr/>
        <a:lstStyle/>
        <a:p>
          <a:r>
            <a:rPr lang="ru-RU" sz="1800" dirty="0" smtClean="0"/>
            <a:t>Рабочие программы предметных курсов</a:t>
          </a:r>
          <a:endParaRPr lang="ru-RU" sz="1800" dirty="0"/>
        </a:p>
      </dgm:t>
    </dgm:pt>
    <dgm:pt modelId="{2912568E-B897-47EB-B548-383DC4CC9946}" type="parTrans" cxnId="{DFA257D0-92F0-4302-9502-5450F170BDE2}">
      <dgm:prSet/>
      <dgm:spPr/>
      <dgm:t>
        <a:bodyPr/>
        <a:lstStyle/>
        <a:p>
          <a:endParaRPr lang="ru-RU"/>
        </a:p>
      </dgm:t>
    </dgm:pt>
    <dgm:pt modelId="{6FA5395A-98BA-4AC5-A280-ACC7426F5F5E}" type="sibTrans" cxnId="{DFA257D0-92F0-4302-9502-5450F170BDE2}">
      <dgm:prSet/>
      <dgm:spPr/>
      <dgm:t>
        <a:bodyPr/>
        <a:lstStyle/>
        <a:p>
          <a:endParaRPr lang="ru-RU"/>
        </a:p>
      </dgm:t>
    </dgm:pt>
    <dgm:pt modelId="{FA7E84F4-0D78-4209-B244-7F5E914758C5}">
      <dgm:prSet phldrT="[Текст]" custT="1"/>
      <dgm:spPr>
        <a:solidFill>
          <a:srgbClr val="FFDB69">
            <a:alpha val="90000"/>
          </a:srgbClr>
        </a:solidFill>
      </dgm:spPr>
      <dgm:t>
        <a:bodyPr/>
        <a:lstStyle/>
        <a:p>
          <a:r>
            <a:rPr lang="ru-RU" sz="1800" dirty="0" smtClean="0"/>
            <a:t>Экспертные листы</a:t>
          </a:r>
          <a:endParaRPr lang="ru-RU" sz="1800" dirty="0"/>
        </a:p>
      </dgm:t>
    </dgm:pt>
    <dgm:pt modelId="{47273CE7-C0AA-4428-A26A-BAB3CEAAE4E6}" type="parTrans" cxnId="{E9632AC0-3DFD-46B9-9234-50AB7B841947}">
      <dgm:prSet/>
      <dgm:spPr/>
      <dgm:t>
        <a:bodyPr/>
        <a:lstStyle/>
        <a:p>
          <a:endParaRPr lang="ru-RU"/>
        </a:p>
      </dgm:t>
    </dgm:pt>
    <dgm:pt modelId="{492FC165-146C-403E-8B24-EAA14D923632}" type="sibTrans" cxnId="{E9632AC0-3DFD-46B9-9234-50AB7B841947}">
      <dgm:prSet/>
      <dgm:spPr/>
      <dgm:t>
        <a:bodyPr/>
        <a:lstStyle/>
        <a:p>
          <a:endParaRPr lang="ru-RU"/>
        </a:p>
      </dgm:t>
    </dgm:pt>
    <dgm:pt modelId="{694EF2F8-5434-4DB4-8A0A-35EDB39AA256}">
      <dgm:prSet phldrT="[Текст]" custT="1"/>
      <dgm:spPr>
        <a:solidFill>
          <a:srgbClr val="FFDB69">
            <a:alpha val="90000"/>
          </a:srgbClr>
        </a:solidFill>
      </dgm:spPr>
      <dgm:t>
        <a:bodyPr/>
        <a:lstStyle/>
        <a:p>
          <a:r>
            <a:rPr lang="ru-RU" sz="1800" dirty="0" smtClean="0"/>
            <a:t>Дневники наблюдений</a:t>
          </a:r>
          <a:endParaRPr lang="ru-RU" sz="1800" dirty="0"/>
        </a:p>
      </dgm:t>
    </dgm:pt>
    <dgm:pt modelId="{5D08FA40-DC41-457E-BF13-18640F10F79E}" type="parTrans" cxnId="{E1565C4A-1B56-4D2D-BD92-54B4A79E354E}">
      <dgm:prSet/>
      <dgm:spPr/>
      <dgm:t>
        <a:bodyPr/>
        <a:lstStyle/>
        <a:p>
          <a:endParaRPr lang="ru-RU"/>
        </a:p>
      </dgm:t>
    </dgm:pt>
    <dgm:pt modelId="{0619DBF3-4062-4A6E-813A-96FDE158FC64}" type="sibTrans" cxnId="{E1565C4A-1B56-4D2D-BD92-54B4A79E354E}">
      <dgm:prSet/>
      <dgm:spPr/>
      <dgm:t>
        <a:bodyPr/>
        <a:lstStyle/>
        <a:p>
          <a:endParaRPr lang="ru-RU"/>
        </a:p>
      </dgm:t>
    </dgm:pt>
    <dgm:pt modelId="{3AD2F2E3-EFAE-480E-A693-9447A33F1F53}">
      <dgm:prSet phldrT="[Текст]" custT="1"/>
      <dgm:spPr>
        <a:solidFill>
          <a:srgbClr val="FFDB69">
            <a:alpha val="90000"/>
          </a:srgbClr>
        </a:solidFill>
      </dgm:spPr>
      <dgm:t>
        <a:bodyPr/>
        <a:lstStyle/>
        <a:p>
          <a:r>
            <a:rPr lang="ru-RU" sz="1800" dirty="0" smtClean="0"/>
            <a:t>Психологическая диагностика</a:t>
          </a:r>
          <a:endParaRPr lang="ru-RU" sz="1800" dirty="0"/>
        </a:p>
      </dgm:t>
    </dgm:pt>
    <dgm:pt modelId="{61FB4E7B-E3A4-4F31-A9D4-B2C094EF5846}" type="parTrans" cxnId="{1AF6F025-E408-458B-86D9-CFBC3D8E9780}">
      <dgm:prSet/>
      <dgm:spPr/>
      <dgm:t>
        <a:bodyPr/>
        <a:lstStyle/>
        <a:p>
          <a:endParaRPr lang="ru-RU"/>
        </a:p>
      </dgm:t>
    </dgm:pt>
    <dgm:pt modelId="{B436D045-0002-4925-8FF7-07D3EDCDC813}" type="sibTrans" cxnId="{1AF6F025-E408-458B-86D9-CFBC3D8E9780}">
      <dgm:prSet/>
      <dgm:spPr/>
      <dgm:t>
        <a:bodyPr/>
        <a:lstStyle/>
        <a:p>
          <a:endParaRPr lang="ru-RU"/>
        </a:p>
      </dgm:t>
    </dgm:pt>
    <dgm:pt modelId="{4D49AEBF-DADD-416F-80D3-1080206E8736}" type="pres">
      <dgm:prSet presAssocID="{09EB531D-0F74-4DE9-82B5-F354F7B4A05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C4A364-0751-4411-84FA-C364519BD316}" type="pres">
      <dgm:prSet presAssocID="{C53CAF87-9201-43E9-AAD8-4B93FA0B202D}" presName="composite" presStyleCnt="0"/>
      <dgm:spPr/>
    </dgm:pt>
    <dgm:pt modelId="{88ABCAE5-0E08-4D5A-9E8C-866508DF339E}" type="pres">
      <dgm:prSet presAssocID="{C53CAF87-9201-43E9-AAD8-4B93FA0B202D}" presName="parentText" presStyleLbl="alignNode1" presStyleIdx="0" presStyleCnt="3" custScaleX="1424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7954F1-4276-4928-8B2C-F64ED3BB6E52}" type="pres">
      <dgm:prSet presAssocID="{C53CAF87-9201-43E9-AAD8-4B93FA0B202D}" presName="descendantText" presStyleLbl="alignAcc1" presStyleIdx="0" presStyleCnt="3" custScaleX="78528" custScaleY="146399" custLinFactNeighborX="1653" custLinFactNeighborY="-39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6A6C96-741B-4925-B2E9-DC1AA5EFAAF8}" type="pres">
      <dgm:prSet presAssocID="{AE23A8D6-5193-4DC4-9ADD-3CEDE7A00F39}" presName="sp" presStyleCnt="0"/>
      <dgm:spPr/>
    </dgm:pt>
    <dgm:pt modelId="{A4F8934A-1C1B-4177-8814-940D43283451}" type="pres">
      <dgm:prSet presAssocID="{918EBF47-CAEE-4BB0-9352-C409C60BAECD}" presName="composite" presStyleCnt="0"/>
      <dgm:spPr/>
    </dgm:pt>
    <dgm:pt modelId="{7E295BB2-5479-45D8-9026-48D00EF59516}" type="pres">
      <dgm:prSet presAssocID="{918EBF47-CAEE-4BB0-9352-C409C60BAECD}" presName="parentText" presStyleLbl="alignNode1" presStyleIdx="1" presStyleCnt="3" custScaleX="1602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72F03A-4863-4B80-990C-8EDC4490D2FD}" type="pres">
      <dgm:prSet presAssocID="{918EBF47-CAEE-4BB0-9352-C409C60BAECD}" presName="descendantText" presStyleLbl="alignAcc1" presStyleIdx="1" presStyleCnt="3" custScaleX="82314" custScaleY="193371" custLinFactNeighborX="-21" custLinFactNeighborY="-5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C863D3-4076-4C34-8F24-53DDF8E5CB88}" type="pres">
      <dgm:prSet presAssocID="{0241EFC6-6871-4C30-9572-8A281CE1C42E}" presName="sp" presStyleCnt="0"/>
      <dgm:spPr/>
    </dgm:pt>
    <dgm:pt modelId="{62C3C055-E4A7-46F5-8D71-0ACCC78BD810}" type="pres">
      <dgm:prSet presAssocID="{64FC72B7-0DAE-482B-A880-A2C6985A6BF7}" presName="composite" presStyleCnt="0"/>
      <dgm:spPr/>
    </dgm:pt>
    <dgm:pt modelId="{9D63B239-6DA3-4170-B816-C0DA65661714}" type="pres">
      <dgm:prSet presAssocID="{64FC72B7-0DAE-482B-A880-A2C6985A6BF7}" presName="parentText" presStyleLbl="alignNode1" presStyleIdx="2" presStyleCnt="3" custScaleX="14144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E16D67-B17C-49BE-B913-53FC25656D1A}" type="pres">
      <dgm:prSet presAssocID="{64FC72B7-0DAE-482B-A880-A2C6985A6BF7}" presName="descendantText" presStyleLbl="alignAcc1" presStyleIdx="2" presStyleCnt="3" custScaleX="90572" custScaleY="180649" custLinFactNeighborX="-333" custLinFactNeighborY="147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00EC29-EAF0-416C-858B-EF3B27724B86}" type="presOf" srcId="{09EB531D-0F74-4DE9-82B5-F354F7B4A05F}" destId="{4D49AEBF-DADD-416F-80D3-1080206E8736}" srcOrd="0" destOrd="0" presId="urn:microsoft.com/office/officeart/2005/8/layout/chevron2"/>
    <dgm:cxn modelId="{31BA3430-C163-4BE9-9263-90B455350BE3}" type="presOf" srcId="{918EBF47-CAEE-4BB0-9352-C409C60BAECD}" destId="{7E295BB2-5479-45D8-9026-48D00EF59516}" srcOrd="0" destOrd="0" presId="urn:microsoft.com/office/officeart/2005/8/layout/chevron2"/>
    <dgm:cxn modelId="{EEBB8011-C383-4C7A-B679-DB65462A3196}" srcId="{918EBF47-CAEE-4BB0-9352-C409C60BAECD}" destId="{FC31ECFC-5BB0-4D89-BE18-8225E02AEA15}" srcOrd="3" destOrd="0" parTransId="{B39D579A-CCBF-4313-BDA9-1A159E530589}" sibTransId="{DBD2A25B-79A6-4CCD-8D29-F56F5FB4A8ED}"/>
    <dgm:cxn modelId="{6755D063-884D-481B-8D77-980F87380F8F}" srcId="{918EBF47-CAEE-4BB0-9352-C409C60BAECD}" destId="{77E8F947-293B-4BC3-BF6F-C90F6EBE4263}" srcOrd="0" destOrd="0" parTransId="{DFE7476A-B780-4197-9769-690A56B2FCC1}" sibTransId="{63EC5855-4FD3-47A5-88C3-CB1E12D49307}"/>
    <dgm:cxn modelId="{4597D447-AF24-4EA3-91B9-EABEED35CF9C}" srcId="{64FC72B7-0DAE-482B-A880-A2C6985A6BF7}" destId="{2666223C-B6AA-4C19-9F6F-0B49BD65DBAE}" srcOrd="0" destOrd="0" parTransId="{C60E1CA3-81E7-4F68-9F8C-F46118A51352}" sibTransId="{366A78EC-4811-43C2-9D89-23DCE2954AF7}"/>
    <dgm:cxn modelId="{E1565C4A-1B56-4D2D-BD92-54B4A79E354E}" srcId="{64FC72B7-0DAE-482B-A880-A2C6985A6BF7}" destId="{694EF2F8-5434-4DB4-8A0A-35EDB39AA256}" srcOrd="2" destOrd="0" parTransId="{5D08FA40-DC41-457E-BF13-18640F10F79E}" sibTransId="{0619DBF3-4062-4A6E-813A-96FDE158FC64}"/>
    <dgm:cxn modelId="{07E05835-651E-46AB-B66E-18147A48DE46}" type="presOf" srcId="{77E8F947-293B-4BC3-BF6F-C90F6EBE4263}" destId="{A472F03A-4863-4B80-990C-8EDC4490D2FD}" srcOrd="0" destOrd="0" presId="urn:microsoft.com/office/officeart/2005/8/layout/chevron2"/>
    <dgm:cxn modelId="{DCA8F4BE-BD46-4FF0-B668-EB41CC095554}" type="presOf" srcId="{EE0FE30B-3EE3-49F5-9AC9-D4231B313B5C}" destId="{EB7954F1-4276-4928-8B2C-F64ED3BB6E52}" srcOrd="0" destOrd="0" presId="urn:microsoft.com/office/officeart/2005/8/layout/chevron2"/>
    <dgm:cxn modelId="{9D4952A4-E28A-423B-A3C9-009F23C78482}" srcId="{09EB531D-0F74-4DE9-82B5-F354F7B4A05F}" destId="{C53CAF87-9201-43E9-AAD8-4B93FA0B202D}" srcOrd="0" destOrd="0" parTransId="{B44F4CB4-83F1-47EA-BB21-0B5F68E166D9}" sibTransId="{AE23A8D6-5193-4DC4-9ADD-3CEDE7A00F39}"/>
    <dgm:cxn modelId="{2BDC04F8-ACFB-4004-A857-93DB5DE38020}" srcId="{09EB531D-0F74-4DE9-82B5-F354F7B4A05F}" destId="{918EBF47-CAEE-4BB0-9352-C409C60BAECD}" srcOrd="1" destOrd="0" parTransId="{9380D402-97BA-44CF-A807-10FC89FA24C5}" sibTransId="{0241EFC6-6871-4C30-9572-8A281CE1C42E}"/>
    <dgm:cxn modelId="{BEF54DA1-C6F5-470F-8CB8-B264F72B3667}" type="presOf" srcId="{C53CAF87-9201-43E9-AAD8-4B93FA0B202D}" destId="{88ABCAE5-0E08-4D5A-9E8C-866508DF339E}" srcOrd="0" destOrd="0" presId="urn:microsoft.com/office/officeart/2005/8/layout/chevron2"/>
    <dgm:cxn modelId="{C9BAD404-959E-40EF-A2DC-C3B396B93D13}" type="presOf" srcId="{64FC72B7-0DAE-482B-A880-A2C6985A6BF7}" destId="{9D63B239-6DA3-4170-B816-C0DA65661714}" srcOrd="0" destOrd="0" presId="urn:microsoft.com/office/officeart/2005/8/layout/chevron2"/>
    <dgm:cxn modelId="{1AF6F025-E408-458B-86D9-CFBC3D8E9780}" srcId="{64FC72B7-0DAE-482B-A880-A2C6985A6BF7}" destId="{3AD2F2E3-EFAE-480E-A693-9447A33F1F53}" srcOrd="3" destOrd="0" parTransId="{61FB4E7B-E3A4-4F31-A9D4-B2C094EF5846}" sibTransId="{B436D045-0002-4925-8FF7-07D3EDCDC813}"/>
    <dgm:cxn modelId="{64650602-34AC-4026-A215-0F155FE5B486}" srcId="{918EBF47-CAEE-4BB0-9352-C409C60BAECD}" destId="{09FFAC33-3EF5-4BFC-B513-4AD88DCAA198}" srcOrd="2" destOrd="0" parTransId="{DD928CFE-FC75-4098-AAE5-285118E9E027}" sibTransId="{A6D61F10-8F4D-400A-A37E-439FEB592368}"/>
    <dgm:cxn modelId="{DFA257D0-92F0-4302-9502-5450F170BDE2}" srcId="{C53CAF87-9201-43E9-AAD8-4B93FA0B202D}" destId="{21C7E73F-0252-46CD-87FA-D39F4775FCA0}" srcOrd="1" destOrd="0" parTransId="{2912568E-B897-47EB-B548-383DC4CC9946}" sibTransId="{6FA5395A-98BA-4AC5-A280-ACC7426F5F5E}"/>
    <dgm:cxn modelId="{3E337BEE-D549-46EB-A182-0FD8B57930E6}" type="presOf" srcId="{3AD2F2E3-EFAE-480E-A693-9447A33F1F53}" destId="{2CE16D67-B17C-49BE-B913-53FC25656D1A}" srcOrd="0" destOrd="3" presId="urn:microsoft.com/office/officeart/2005/8/layout/chevron2"/>
    <dgm:cxn modelId="{E9632AC0-3DFD-46B9-9234-50AB7B841947}" srcId="{64FC72B7-0DAE-482B-A880-A2C6985A6BF7}" destId="{FA7E84F4-0D78-4209-B244-7F5E914758C5}" srcOrd="1" destOrd="0" parTransId="{47273CE7-C0AA-4428-A26A-BAB3CEAAE4E6}" sibTransId="{492FC165-146C-403E-8B24-EAA14D923632}"/>
    <dgm:cxn modelId="{760891DE-88E2-43B6-B363-5887306926D3}" type="presOf" srcId="{FC31ECFC-5BB0-4D89-BE18-8225E02AEA15}" destId="{A472F03A-4863-4B80-990C-8EDC4490D2FD}" srcOrd="0" destOrd="3" presId="urn:microsoft.com/office/officeart/2005/8/layout/chevron2"/>
    <dgm:cxn modelId="{90DF6E01-ABC5-4397-B286-5A79C4977BC3}" type="presOf" srcId="{694EF2F8-5434-4DB4-8A0A-35EDB39AA256}" destId="{2CE16D67-B17C-49BE-B913-53FC25656D1A}" srcOrd="0" destOrd="2" presId="urn:microsoft.com/office/officeart/2005/8/layout/chevron2"/>
    <dgm:cxn modelId="{8E416FC3-09C1-49AC-82EA-F08A0DBFC872}" srcId="{C53CAF87-9201-43E9-AAD8-4B93FA0B202D}" destId="{EE0FE30B-3EE3-49F5-9AC9-D4231B313B5C}" srcOrd="0" destOrd="0" parTransId="{1EDE6D16-13FD-4684-AC36-20EAC321DDCA}" sibTransId="{F671F833-2801-4D22-965E-8BEFD60BAD11}"/>
    <dgm:cxn modelId="{0FD85803-8B61-4C37-9C58-44BB6ABE5D1A}" srcId="{09EB531D-0F74-4DE9-82B5-F354F7B4A05F}" destId="{64FC72B7-0DAE-482B-A880-A2C6985A6BF7}" srcOrd="2" destOrd="0" parTransId="{292EC71F-B058-4BDA-9484-69AC6DD36047}" sibTransId="{3AA735D3-891A-44E9-AC95-7A0D1E924A54}"/>
    <dgm:cxn modelId="{1DEFC222-A367-46C3-A6CB-04AB4F1BE6F7}" type="presOf" srcId="{09FFAC33-3EF5-4BFC-B513-4AD88DCAA198}" destId="{A472F03A-4863-4B80-990C-8EDC4490D2FD}" srcOrd="0" destOrd="2" presId="urn:microsoft.com/office/officeart/2005/8/layout/chevron2"/>
    <dgm:cxn modelId="{550CCF69-AE72-4342-A249-784AEFEFFA1B}" type="presOf" srcId="{2666223C-B6AA-4C19-9F6F-0B49BD65DBAE}" destId="{2CE16D67-B17C-49BE-B913-53FC25656D1A}" srcOrd="0" destOrd="0" presId="urn:microsoft.com/office/officeart/2005/8/layout/chevron2"/>
    <dgm:cxn modelId="{C90EDCC7-22A1-4589-8F20-0C20383F0356}" type="presOf" srcId="{22CC848F-9415-4440-BC1A-571541F327EE}" destId="{A472F03A-4863-4B80-990C-8EDC4490D2FD}" srcOrd="0" destOrd="1" presId="urn:microsoft.com/office/officeart/2005/8/layout/chevron2"/>
    <dgm:cxn modelId="{3D39CBC3-41B0-4C47-904D-C24247353FE6}" type="presOf" srcId="{FA7E84F4-0D78-4209-B244-7F5E914758C5}" destId="{2CE16D67-B17C-49BE-B913-53FC25656D1A}" srcOrd="0" destOrd="1" presId="urn:microsoft.com/office/officeart/2005/8/layout/chevron2"/>
    <dgm:cxn modelId="{D4A65B74-FD47-4D5D-B2B7-4E76BA2ADEAE}" type="presOf" srcId="{21C7E73F-0252-46CD-87FA-D39F4775FCA0}" destId="{EB7954F1-4276-4928-8B2C-F64ED3BB6E52}" srcOrd="0" destOrd="1" presId="urn:microsoft.com/office/officeart/2005/8/layout/chevron2"/>
    <dgm:cxn modelId="{0157BA83-3E79-42B8-A5CB-1D53CA5C7BA7}" srcId="{918EBF47-CAEE-4BB0-9352-C409C60BAECD}" destId="{22CC848F-9415-4440-BC1A-571541F327EE}" srcOrd="1" destOrd="0" parTransId="{129276EA-D26B-4C93-B60A-6DED5A7C477D}" sibTransId="{E3D13CAB-7209-43B9-BA6E-F008EBA8B452}"/>
    <dgm:cxn modelId="{189396DE-5CA4-4E4B-907D-7180CE5A85C1}" type="presParOf" srcId="{4D49AEBF-DADD-416F-80D3-1080206E8736}" destId="{3BC4A364-0751-4411-84FA-C364519BD316}" srcOrd="0" destOrd="0" presId="urn:microsoft.com/office/officeart/2005/8/layout/chevron2"/>
    <dgm:cxn modelId="{DA123697-3A7A-4EF5-A601-C4409A8984A7}" type="presParOf" srcId="{3BC4A364-0751-4411-84FA-C364519BD316}" destId="{88ABCAE5-0E08-4D5A-9E8C-866508DF339E}" srcOrd="0" destOrd="0" presId="urn:microsoft.com/office/officeart/2005/8/layout/chevron2"/>
    <dgm:cxn modelId="{A6CBB6A6-45C3-4C72-8828-29E60C5D3C82}" type="presParOf" srcId="{3BC4A364-0751-4411-84FA-C364519BD316}" destId="{EB7954F1-4276-4928-8B2C-F64ED3BB6E52}" srcOrd="1" destOrd="0" presId="urn:microsoft.com/office/officeart/2005/8/layout/chevron2"/>
    <dgm:cxn modelId="{FAB1E282-B5CA-4D97-81CD-FD0502F153A9}" type="presParOf" srcId="{4D49AEBF-DADD-416F-80D3-1080206E8736}" destId="{F06A6C96-741B-4925-B2E9-DC1AA5EFAAF8}" srcOrd="1" destOrd="0" presId="urn:microsoft.com/office/officeart/2005/8/layout/chevron2"/>
    <dgm:cxn modelId="{63F63AD5-3BBB-4389-B482-0752ED2E4CF2}" type="presParOf" srcId="{4D49AEBF-DADD-416F-80D3-1080206E8736}" destId="{A4F8934A-1C1B-4177-8814-940D43283451}" srcOrd="2" destOrd="0" presId="urn:microsoft.com/office/officeart/2005/8/layout/chevron2"/>
    <dgm:cxn modelId="{4AF6B63D-DE7C-4F28-9562-65265C6C2EF9}" type="presParOf" srcId="{A4F8934A-1C1B-4177-8814-940D43283451}" destId="{7E295BB2-5479-45D8-9026-48D00EF59516}" srcOrd="0" destOrd="0" presId="urn:microsoft.com/office/officeart/2005/8/layout/chevron2"/>
    <dgm:cxn modelId="{44E36BC5-6CDC-4FC0-AEA1-373DF9C578A0}" type="presParOf" srcId="{A4F8934A-1C1B-4177-8814-940D43283451}" destId="{A472F03A-4863-4B80-990C-8EDC4490D2FD}" srcOrd="1" destOrd="0" presId="urn:microsoft.com/office/officeart/2005/8/layout/chevron2"/>
    <dgm:cxn modelId="{D38C6ADB-AB32-4911-8A22-6855CD78D5CC}" type="presParOf" srcId="{4D49AEBF-DADD-416F-80D3-1080206E8736}" destId="{ECC863D3-4076-4C34-8F24-53DDF8E5CB88}" srcOrd="3" destOrd="0" presId="urn:microsoft.com/office/officeart/2005/8/layout/chevron2"/>
    <dgm:cxn modelId="{1C020F59-1753-4B73-9956-5A1725455E69}" type="presParOf" srcId="{4D49AEBF-DADD-416F-80D3-1080206E8736}" destId="{62C3C055-E4A7-46F5-8D71-0ACCC78BD810}" srcOrd="4" destOrd="0" presId="urn:microsoft.com/office/officeart/2005/8/layout/chevron2"/>
    <dgm:cxn modelId="{3A63DCD3-4833-4297-9F2C-D65E9EEB3CC4}" type="presParOf" srcId="{62C3C055-E4A7-46F5-8D71-0ACCC78BD810}" destId="{9D63B239-6DA3-4170-B816-C0DA65661714}" srcOrd="0" destOrd="0" presId="urn:microsoft.com/office/officeart/2005/8/layout/chevron2"/>
    <dgm:cxn modelId="{A6B6BBF1-E062-429B-8C43-FD340A21B7DF}" type="presParOf" srcId="{62C3C055-E4A7-46F5-8D71-0ACCC78BD810}" destId="{2CE16D67-B17C-49BE-B913-53FC25656D1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ABCAE5-0E08-4D5A-9E8C-866508DF339E}">
      <dsp:nvSpPr>
        <dsp:cNvPr id="0" name=""/>
        <dsp:cNvSpPr/>
      </dsp:nvSpPr>
      <dsp:spPr>
        <a:xfrm rot="5400000">
          <a:off x="42721" y="345129"/>
          <a:ext cx="1453152" cy="1449254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rgbClr val="FF6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2">
                  <a:lumMod val="50000"/>
                </a:schemeClr>
              </a:solidFill>
            </a:rPr>
            <a:t>Отбор содержа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solidFill>
                <a:schemeClr val="tx2">
                  <a:lumMod val="50000"/>
                </a:schemeClr>
              </a:solidFill>
            </a:rPr>
            <a:t>ния</a:t>
          </a:r>
          <a:endParaRPr lang="ru-RU" sz="16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44670" y="1067807"/>
        <a:ext cx="1449254" cy="3898"/>
      </dsp:txXfrm>
    </dsp:sp>
    <dsp:sp modelId="{EB7954F1-4276-4928-8B2C-F64ED3BB6E52}">
      <dsp:nvSpPr>
        <dsp:cNvPr id="0" name=""/>
        <dsp:cNvSpPr/>
      </dsp:nvSpPr>
      <dsp:spPr>
        <a:xfrm rot="5400000">
          <a:off x="3581370" y="-1498483"/>
          <a:ext cx="1383537" cy="4553657"/>
        </a:xfrm>
        <a:prstGeom prst="round2SameRect">
          <a:avLst/>
        </a:prstGeom>
        <a:solidFill>
          <a:srgbClr val="FF6600">
            <a:alpha val="89804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Технология концентрированного обучения;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Рабочие программы предметных курсов</a:t>
          </a:r>
          <a:endParaRPr lang="ru-RU" sz="1800" kern="1200" dirty="0"/>
        </a:p>
      </dsp:txBody>
      <dsp:txXfrm rot="-5400000">
        <a:off x="1996311" y="154115"/>
        <a:ext cx="4486118" cy="1248459"/>
      </dsp:txXfrm>
    </dsp:sp>
    <dsp:sp modelId="{7E295BB2-5479-45D8-9026-48D00EF59516}">
      <dsp:nvSpPr>
        <dsp:cNvPr id="0" name=""/>
        <dsp:cNvSpPr/>
      </dsp:nvSpPr>
      <dsp:spPr>
        <a:xfrm rot="5400000">
          <a:off x="132973" y="2003710"/>
          <a:ext cx="1453152" cy="1629758"/>
        </a:xfrm>
        <a:prstGeom prst="chevron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</a:rPr>
            <a:t>Активные методы обучения</a:t>
          </a:r>
          <a:endParaRPr lang="ru-RU" sz="1600" b="1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44670" y="2092013"/>
        <a:ext cx="1629758" cy="1453152"/>
      </dsp:txXfrm>
    </dsp:sp>
    <dsp:sp modelId="{A472F03A-4863-4B80-990C-8EDC4490D2FD}">
      <dsp:nvSpPr>
        <dsp:cNvPr id="0" name=""/>
        <dsp:cNvSpPr/>
      </dsp:nvSpPr>
      <dsp:spPr>
        <a:xfrm rot="5400000">
          <a:off x="3492804" y="6518"/>
          <a:ext cx="1826483" cy="5003325"/>
        </a:xfrm>
        <a:prstGeom prst="round2SameRect">
          <a:avLst/>
        </a:prstGeom>
        <a:solidFill>
          <a:schemeClr val="accent3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КСО;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Рабочие тетради;</a:t>
          </a:r>
          <a:endParaRPr lang="ru-RU" sz="1800" kern="1200" dirty="0">
            <a:solidFill>
              <a:schemeClr val="accent2">
                <a:lumMod val="50000"/>
              </a:schemeClr>
            </a:solidFill>
            <a:latin typeface="+mn-lt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Карточки - задания;</a:t>
          </a:r>
          <a:endParaRPr lang="ru-RU" sz="1800" kern="1200" dirty="0">
            <a:solidFill>
              <a:schemeClr val="accent2">
                <a:lumMod val="50000"/>
              </a:schemeClr>
            </a:solidFill>
            <a:latin typeface="+mn-lt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accent2">
                  <a:lumMod val="50000"/>
                </a:schemeClr>
              </a:solidFill>
              <a:latin typeface="+mn-lt"/>
            </a:rPr>
            <a:t>сотрудничество;.</a:t>
          </a:r>
          <a:endParaRPr lang="ru-RU" sz="1800" kern="1200" dirty="0">
            <a:solidFill>
              <a:schemeClr val="accent2">
                <a:lumMod val="50000"/>
              </a:schemeClr>
            </a:solidFill>
            <a:latin typeface="+mn-lt"/>
          </a:endParaRPr>
        </a:p>
      </dsp:txBody>
      <dsp:txXfrm rot="-5400000">
        <a:off x="1904383" y="1684101"/>
        <a:ext cx="4914163" cy="1648159"/>
      </dsp:txXfrm>
    </dsp:sp>
    <dsp:sp modelId="{9D63B239-6DA3-4170-B816-C0DA65661714}">
      <dsp:nvSpPr>
        <dsp:cNvPr id="0" name=""/>
        <dsp:cNvSpPr/>
      </dsp:nvSpPr>
      <dsp:spPr>
        <a:xfrm rot="5400000">
          <a:off x="37503" y="3787930"/>
          <a:ext cx="1453152" cy="1438818"/>
        </a:xfrm>
        <a:prstGeom prst="chevron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rgbClr val="F2B8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solidFill>
                <a:schemeClr val="tx2">
                  <a:lumMod val="50000"/>
                </a:schemeClr>
              </a:solidFill>
            </a:rPr>
            <a:t>Формирующее оценивание</a:t>
          </a:r>
          <a:endParaRPr lang="ru-RU" sz="1600" b="1" u="none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44670" y="4500172"/>
        <a:ext cx="1438818" cy="14334"/>
      </dsp:txXfrm>
    </dsp:sp>
    <dsp:sp modelId="{2CE16D67-B17C-49BE-B913-53FC25656D1A}">
      <dsp:nvSpPr>
        <dsp:cNvPr id="0" name=""/>
        <dsp:cNvSpPr/>
      </dsp:nvSpPr>
      <dsp:spPr>
        <a:xfrm rot="5400000">
          <a:off x="3581884" y="1508723"/>
          <a:ext cx="1706318" cy="5766834"/>
        </a:xfrm>
        <a:prstGeom prst="round2SameRect">
          <a:avLst/>
        </a:prstGeom>
        <a:solidFill>
          <a:srgbClr val="FFDB69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Мониторинг </a:t>
          </a:r>
          <a:r>
            <a:rPr lang="ru-RU" sz="1800" kern="1200" dirty="0" err="1" smtClean="0"/>
            <a:t>сформированности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метапредметных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результатовов</a:t>
          </a:r>
          <a:r>
            <a:rPr lang="ru-RU" sz="1800" kern="1200" dirty="0" smtClean="0"/>
            <a:t>;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Экспертные листы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Дневники наблюдений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Психологическая диагностика</a:t>
          </a:r>
          <a:endParaRPr lang="ru-RU" sz="1800" kern="1200" dirty="0"/>
        </a:p>
      </dsp:txBody>
      <dsp:txXfrm rot="-5400000">
        <a:off x="1551626" y="3622277"/>
        <a:ext cx="5683538" cy="1539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993AD-EBE2-42FB-83B4-11D0FBB9CA8D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01712-E9BD-42E8-9F54-8FCDCD8822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478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01712-E9BD-42E8-9F54-8FCDCD88221B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19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01712-E9BD-42E8-9F54-8FCDCD88221B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609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476673"/>
            <a:ext cx="6694512" cy="165618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Педагогические инновации в образовании</a:t>
            </a:r>
            <a:r>
              <a:rPr lang="ru-RU" dirty="0" smtClean="0"/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916832"/>
            <a:ext cx="8208912" cy="3721968"/>
          </a:xfrm>
        </p:spPr>
        <p:txBody>
          <a:bodyPr>
            <a:normAutofit fontScale="77500" lnSpcReduction="2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    </a:t>
            </a:r>
          </a:p>
          <a:p>
            <a:r>
              <a:rPr lang="ru-RU" sz="4300" b="1" dirty="0" smtClean="0">
                <a:solidFill>
                  <a:srgbClr val="C00000"/>
                </a:solidFill>
              </a:rPr>
              <a:t>«Эффективные технологии обучения, реализующие системно-</a:t>
            </a:r>
            <a:r>
              <a:rPr lang="ru-RU" sz="4300" b="1" dirty="0" err="1" smtClean="0">
                <a:solidFill>
                  <a:srgbClr val="C00000"/>
                </a:solidFill>
              </a:rPr>
              <a:t>деятельностный</a:t>
            </a:r>
            <a:r>
              <a:rPr lang="ru-RU" sz="4300" b="1" dirty="0" smtClean="0">
                <a:solidFill>
                  <a:srgbClr val="C00000"/>
                </a:solidFill>
              </a:rPr>
              <a:t> подход»</a:t>
            </a:r>
            <a:r>
              <a:rPr lang="ru-RU" sz="4300" b="1" dirty="0" smtClean="0">
                <a:solidFill>
                  <a:srgbClr val="C00000"/>
                </a:solidFill>
              </a:rPr>
              <a:t/>
            </a:r>
            <a:br>
              <a:rPr lang="ru-RU" sz="4300" b="1" dirty="0" smtClean="0">
                <a:solidFill>
                  <a:srgbClr val="C00000"/>
                </a:solidFill>
              </a:rPr>
            </a:br>
            <a:endParaRPr lang="ru-RU" sz="4300" b="1" dirty="0" smtClean="0">
              <a:solidFill>
                <a:srgbClr val="C00000"/>
              </a:solidFill>
            </a:endParaRPr>
          </a:p>
          <a:p>
            <a:pPr algn="r"/>
            <a:r>
              <a:rPr lang="ru-RU" sz="2800" b="1" dirty="0" smtClean="0">
                <a:solidFill>
                  <a:srgbClr val="7030A0"/>
                </a:solidFill>
              </a:rPr>
              <a:t>Бадмаева Елена </a:t>
            </a:r>
            <a:r>
              <a:rPr lang="ru-RU" sz="2800" b="1" dirty="0" err="1" smtClean="0">
                <a:solidFill>
                  <a:srgbClr val="7030A0"/>
                </a:solidFill>
              </a:rPr>
              <a:t>Галсановна</a:t>
            </a:r>
            <a:r>
              <a:rPr lang="ru-RU" sz="2800" b="1" dirty="0" smtClean="0">
                <a:solidFill>
                  <a:srgbClr val="7030A0"/>
                </a:solidFill>
              </a:rPr>
              <a:t>, </a:t>
            </a:r>
          </a:p>
          <a:p>
            <a:pPr algn="r"/>
            <a:r>
              <a:rPr lang="ru-RU" sz="2800" b="1" dirty="0" smtClean="0">
                <a:solidFill>
                  <a:srgbClr val="7030A0"/>
                </a:solidFill>
              </a:rPr>
              <a:t>учитель биологии</a:t>
            </a:r>
          </a:p>
          <a:p>
            <a:pPr algn="r"/>
            <a:r>
              <a:rPr lang="ru-RU" sz="2800" b="1" dirty="0" smtClean="0">
                <a:solidFill>
                  <a:srgbClr val="7030A0"/>
                </a:solidFill>
              </a:rPr>
              <a:t>МБОУ «Сосново-</a:t>
            </a:r>
            <a:r>
              <a:rPr lang="ru-RU" sz="2800" b="1" dirty="0" err="1" smtClean="0">
                <a:solidFill>
                  <a:srgbClr val="7030A0"/>
                </a:solidFill>
              </a:rPr>
              <a:t>Озёрская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</a:rPr>
              <a:t>сош</a:t>
            </a:r>
            <a:r>
              <a:rPr lang="ru-RU" sz="2800" b="1" dirty="0" smtClean="0">
                <a:solidFill>
                  <a:srgbClr val="7030A0"/>
                </a:solidFill>
              </a:rPr>
              <a:t> №1»</a:t>
            </a:r>
            <a:r>
              <a:rPr lang="ru-RU" sz="2800" b="1" dirty="0" smtClean="0">
                <a:solidFill>
                  <a:srgbClr val="7030A0"/>
                </a:solidFill>
              </a:rPr>
              <a:t/>
            </a:r>
            <a:br>
              <a:rPr lang="ru-RU" sz="2800" b="1" dirty="0" smtClean="0">
                <a:solidFill>
                  <a:srgbClr val="7030A0"/>
                </a:solidFill>
              </a:rPr>
            </a:b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" name="Picture 1" descr="G:\школа рисунки\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151216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Коллективный способ обучения учащихся с применением методик и инструментов формирующего оценивания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Проблема: </a:t>
            </a:r>
          </a:p>
          <a:p>
            <a:r>
              <a:rPr lang="ru-RU" dirty="0" smtClean="0"/>
              <a:t>проблема </a:t>
            </a:r>
            <a:r>
              <a:rPr lang="ru-RU" dirty="0"/>
              <a:t>активизации деятельности </a:t>
            </a:r>
            <a:r>
              <a:rPr lang="ru-RU" dirty="0" smtClean="0"/>
              <a:t>обучающегося </a:t>
            </a:r>
            <a:r>
              <a:rPr lang="ru-RU" dirty="0"/>
              <a:t>на </a:t>
            </a:r>
            <a:r>
              <a:rPr lang="ru-RU" dirty="0" smtClean="0"/>
              <a:t>уроке;</a:t>
            </a:r>
          </a:p>
          <a:p>
            <a:r>
              <a:rPr lang="ru-RU" dirty="0" smtClean="0"/>
              <a:t>обучающемуся </a:t>
            </a:r>
            <a:r>
              <a:rPr lang="ru-RU" dirty="0"/>
              <a:t>необходим доступ к оцениванию.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385" y="260648"/>
            <a:ext cx="8229600" cy="778098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Основные характеристики нового стандарта</a:t>
            </a:r>
            <a:endParaRPr lang="ru-RU" sz="3200" b="1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>
              <a:defRPr/>
            </a:pPr>
            <a:endParaRPr lang="ru-RU" b="1" u="sng" dirty="0" smtClean="0"/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Новый формат стандарта (рамочный документ)</a:t>
            </a: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Новое содержание (совокупность требований)</a:t>
            </a: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Расширение функций и пользователей стандарта</a:t>
            </a: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Новое методологическое основание (системно-</a:t>
            </a:r>
            <a:r>
              <a:rPr lang="ru-RU" b="1" dirty="0" err="1" smtClean="0">
                <a:solidFill>
                  <a:srgbClr val="002060"/>
                </a:solidFill>
              </a:rPr>
              <a:t>деятельностный</a:t>
            </a:r>
            <a:r>
              <a:rPr lang="ru-RU" b="1" dirty="0" smtClean="0">
                <a:solidFill>
                  <a:srgbClr val="002060"/>
                </a:solidFill>
              </a:rPr>
              <a:t> подход)</a:t>
            </a:r>
            <a:endParaRPr lang="ru-RU" b="1" dirty="0">
              <a:solidFill>
                <a:srgbClr val="002060"/>
              </a:solidFill>
            </a:endParaRPr>
          </a:p>
          <a:p>
            <a:pPr>
              <a:defRPr/>
            </a:pPr>
            <a:endParaRPr lang="ru-RU" dirty="0"/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7" descr="C:\Documents and Settings\Admin\Мои документы\Загрузки\Новая папка\GR1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1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71625" y="285750"/>
            <a:ext cx="6929438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Технологии, используемые при организации учебного процесса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12136167"/>
              </p:ext>
            </p:extLst>
          </p:nvPr>
        </p:nvGraphicFramePr>
        <p:xfrm>
          <a:off x="1259632" y="928670"/>
          <a:ext cx="7384334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5993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1"/>
          <p:cNvSpPr>
            <a:spLocks noChangeArrowheads="1"/>
          </p:cNvSpPr>
          <p:nvPr/>
        </p:nvSpPr>
        <p:spPr bwMode="auto">
          <a:xfrm>
            <a:off x="1116013" y="981075"/>
            <a:ext cx="720090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200" dirty="0"/>
              <a:t>Для формирования ключевых компетенций необходимы современные технологии организации образовательного процесса. Инструменты, которые позволяют реально изменить ситуацию, даёт мне технология активных </a:t>
            </a:r>
            <a:r>
              <a:rPr lang="ru-RU" altLang="ru-RU" sz="3200" dirty="0" smtClean="0"/>
              <a:t>способов обучения</a:t>
            </a:r>
            <a:endParaRPr lang="ru-RU" altLang="ru-RU" sz="3200" dirty="0"/>
          </a:p>
        </p:txBody>
      </p:sp>
    </p:spTree>
    <p:extLst>
      <p:ext uri="{BB962C8B-B14F-4D97-AF65-F5344CB8AC3E}">
        <p14:creationId xmlns:p14="http://schemas.microsoft.com/office/powerpoint/2010/main" val="122263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Коллективный способ обучения учащихся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Полотно 94"/>
          <p:cNvGrpSpPr/>
          <p:nvPr/>
        </p:nvGrpSpPr>
        <p:grpSpPr>
          <a:xfrm>
            <a:off x="457200" y="1556792"/>
            <a:ext cx="8229600" cy="4569371"/>
            <a:chOff x="0" y="0"/>
            <a:chExt cx="6172200" cy="258127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0" y="0"/>
              <a:ext cx="6172200" cy="2581275"/>
            </a:xfrm>
            <a:prstGeom prst="rect">
              <a:avLst/>
            </a:prstGeom>
            <a:noFill/>
          </p:spPr>
        </p:sp>
        <p:sp>
          <p:nvSpPr>
            <p:cNvPr id="7" name="Text Box 96"/>
            <p:cNvSpPr txBox="1">
              <a:spLocks noChangeArrowheads="1"/>
            </p:cNvSpPr>
            <p:nvPr/>
          </p:nvSpPr>
          <p:spPr bwMode="auto">
            <a:xfrm>
              <a:off x="914400" y="66676"/>
              <a:ext cx="4343400" cy="554492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  <a:tabLst>
                  <a:tab pos="1028700" algn="l"/>
                </a:tabLst>
              </a:pPr>
              <a:r>
                <a:rPr lang="ru-RU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Основные преимущества  технологии КСО</a:t>
              </a:r>
              <a:endPara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97"/>
            <p:cNvSpPr txBox="1">
              <a:spLocks noChangeArrowheads="1"/>
            </p:cNvSpPr>
            <p:nvPr/>
          </p:nvSpPr>
          <p:spPr bwMode="auto">
            <a:xfrm>
              <a:off x="0" y="981076"/>
              <a:ext cx="1371600" cy="685800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Совершенствуются навыки логического мышления и понимания учащихся.</a:t>
              </a:r>
            </a:p>
          </p:txBody>
        </p:sp>
        <p:sp>
          <p:nvSpPr>
            <p:cNvPr id="9" name="Text Box 98"/>
            <p:cNvSpPr txBox="1">
              <a:spLocks noChangeArrowheads="1"/>
            </p:cNvSpPr>
            <p:nvPr/>
          </p:nvSpPr>
          <p:spPr bwMode="auto">
            <a:xfrm>
              <a:off x="1600200" y="981076"/>
              <a:ext cx="1371600" cy="685800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Развиваются навыки </a:t>
              </a:r>
              <a:r>
                <a:rPr lang="ru-RU" sz="1600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мыследеятельности</a:t>
              </a: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включается работа памяти</a:t>
              </a:r>
              <a:r>
                <a: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10" name="Text Box 99"/>
            <p:cNvSpPr txBox="1">
              <a:spLocks noChangeArrowheads="1"/>
            </p:cNvSpPr>
            <p:nvPr/>
          </p:nvSpPr>
          <p:spPr bwMode="auto">
            <a:xfrm>
              <a:off x="3200400" y="981076"/>
              <a:ext cx="1485900" cy="685800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Повышается ответственность  и за свои успехи, и за результаты коллективного труда.</a:t>
              </a:r>
            </a:p>
          </p:txBody>
        </p:sp>
        <p:sp>
          <p:nvSpPr>
            <p:cNvPr id="11" name="Text Box 101"/>
            <p:cNvSpPr txBox="1">
              <a:spLocks noChangeArrowheads="1"/>
            </p:cNvSpPr>
            <p:nvPr/>
          </p:nvSpPr>
          <p:spPr bwMode="auto">
            <a:xfrm>
              <a:off x="4343400" y="1781176"/>
              <a:ext cx="1600200" cy="685800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Формируется адекватная самооценка личности, своих возможностей и способностей</a:t>
              </a:r>
              <a:r>
                <a: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102"/>
            <p:cNvSpPr txBox="1">
              <a:spLocks noChangeArrowheads="1"/>
            </p:cNvSpPr>
            <p:nvPr/>
          </p:nvSpPr>
          <p:spPr bwMode="auto">
            <a:xfrm>
              <a:off x="685800" y="1781176"/>
              <a:ext cx="1943100" cy="685800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Обеспечивается более прочное усвоение в процессе неоднократного повторения с несколькими сменными партнёрами.</a:t>
              </a:r>
            </a:p>
          </p:txBody>
        </p:sp>
        <p:sp>
          <p:nvSpPr>
            <p:cNvPr id="13" name="Text Box 103"/>
            <p:cNvSpPr txBox="1">
              <a:spLocks noChangeArrowheads="1"/>
            </p:cNvSpPr>
            <p:nvPr/>
          </p:nvSpPr>
          <p:spPr bwMode="auto">
            <a:xfrm>
              <a:off x="2743200" y="1781176"/>
              <a:ext cx="1485900" cy="685800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Формируется позитивный микроклимат в детском коллективе.</a:t>
              </a:r>
            </a:p>
          </p:txBody>
        </p:sp>
        <p:sp>
          <p:nvSpPr>
            <p:cNvPr id="14" name="Text Box 100"/>
            <p:cNvSpPr txBox="1">
              <a:spLocks noChangeArrowheads="1"/>
            </p:cNvSpPr>
            <p:nvPr/>
          </p:nvSpPr>
          <p:spPr bwMode="auto">
            <a:xfrm>
              <a:off x="4914900" y="981076"/>
              <a:ext cx="1139190" cy="685800"/>
            </a:xfrm>
            <a:prstGeom prst="rect">
              <a:avLst/>
            </a:prstGeom>
            <a:solidFill>
              <a:srgbClr val="D9F3E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Мобилизуются предшествующий опыт и знания.</a:t>
              </a:r>
            </a:p>
          </p:txBody>
        </p:sp>
        <p:cxnSp>
          <p:nvCxnSpPr>
            <p:cNvPr id="15" name="Line 104"/>
            <p:cNvCxnSpPr>
              <a:cxnSpLocks noChangeShapeType="1"/>
            </p:cNvCxnSpPr>
            <p:nvPr/>
          </p:nvCxnSpPr>
          <p:spPr bwMode="auto">
            <a:xfrm>
              <a:off x="1028700" y="409576"/>
              <a:ext cx="635" cy="5715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Line 105"/>
            <p:cNvCxnSpPr>
              <a:cxnSpLocks noChangeShapeType="1"/>
            </p:cNvCxnSpPr>
            <p:nvPr/>
          </p:nvCxnSpPr>
          <p:spPr bwMode="auto">
            <a:xfrm>
              <a:off x="2171700" y="409576"/>
              <a:ext cx="635" cy="5715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Line 108"/>
            <p:cNvCxnSpPr>
              <a:cxnSpLocks noChangeShapeType="1"/>
            </p:cNvCxnSpPr>
            <p:nvPr/>
          </p:nvCxnSpPr>
          <p:spPr bwMode="auto">
            <a:xfrm>
              <a:off x="1485900" y="409576"/>
              <a:ext cx="635" cy="137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Line 109"/>
            <p:cNvCxnSpPr>
              <a:cxnSpLocks noChangeShapeType="1"/>
            </p:cNvCxnSpPr>
            <p:nvPr/>
          </p:nvCxnSpPr>
          <p:spPr bwMode="auto">
            <a:xfrm>
              <a:off x="3086100" y="409576"/>
              <a:ext cx="635" cy="137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Line 110"/>
            <p:cNvCxnSpPr>
              <a:cxnSpLocks noChangeShapeType="1"/>
            </p:cNvCxnSpPr>
            <p:nvPr/>
          </p:nvCxnSpPr>
          <p:spPr bwMode="auto">
            <a:xfrm>
              <a:off x="4800600" y="409576"/>
              <a:ext cx="635" cy="137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Line 111"/>
            <p:cNvCxnSpPr>
              <a:cxnSpLocks noChangeShapeType="1"/>
            </p:cNvCxnSpPr>
            <p:nvPr/>
          </p:nvCxnSpPr>
          <p:spPr bwMode="auto">
            <a:xfrm>
              <a:off x="3886200" y="409576"/>
              <a:ext cx="635" cy="5715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Line 112"/>
            <p:cNvCxnSpPr>
              <a:cxnSpLocks noChangeShapeType="1"/>
            </p:cNvCxnSpPr>
            <p:nvPr/>
          </p:nvCxnSpPr>
          <p:spPr bwMode="auto">
            <a:xfrm>
              <a:off x="5143500" y="409576"/>
              <a:ext cx="635" cy="5715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2" name="Rectangle 27"/>
          <p:cNvSpPr>
            <a:spLocks noChangeArrowheads="1"/>
          </p:cNvSpPr>
          <p:nvPr/>
        </p:nvSpPr>
        <p:spPr bwMode="auto">
          <a:xfrm>
            <a:off x="1077913" y="3038475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33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51731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Коллективный способ обучения учащихся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199" y="868364"/>
            <a:ext cx="12667283" cy="52578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Rectangle 21"/>
          <p:cNvSpPr>
            <a:spLocks noChangeArrowheads="1"/>
          </p:cNvSpPr>
          <p:nvPr/>
        </p:nvSpPr>
        <p:spPr bwMode="auto">
          <a:xfrm>
            <a:off x="-1" y="0"/>
            <a:ext cx="140747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" name="Полотно 133"/>
          <p:cNvGrpSpPr/>
          <p:nvPr/>
        </p:nvGrpSpPr>
        <p:grpSpPr>
          <a:xfrm>
            <a:off x="0" y="984995"/>
            <a:ext cx="9324528" cy="5873005"/>
            <a:chOff x="0" y="0"/>
            <a:chExt cx="6057900" cy="525780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0" y="0"/>
              <a:ext cx="6057900" cy="5257800"/>
            </a:xfrm>
            <a:prstGeom prst="rect">
              <a:avLst/>
            </a:prstGeom>
            <a:noFill/>
          </p:spPr>
        </p:sp>
        <p:sp>
          <p:nvSpPr>
            <p:cNvPr id="7" name="Rectangle 135"/>
            <p:cNvSpPr>
              <a:spLocks noChangeArrowheads="1"/>
            </p:cNvSpPr>
            <p:nvPr/>
          </p:nvSpPr>
          <p:spPr bwMode="auto">
            <a:xfrm>
              <a:off x="800100" y="0"/>
              <a:ext cx="4229100" cy="685800"/>
            </a:xfrm>
            <a:prstGeom prst="rect">
              <a:avLst/>
            </a:prstGeom>
            <a:solidFill>
              <a:srgbClr val="FFDDEE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8" name="Line 136"/>
            <p:cNvCxnSpPr>
              <a:cxnSpLocks noChangeShapeType="1"/>
            </p:cNvCxnSpPr>
            <p:nvPr/>
          </p:nvCxnSpPr>
          <p:spPr bwMode="auto">
            <a:xfrm>
              <a:off x="2971800" y="685800"/>
              <a:ext cx="635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Line 137"/>
            <p:cNvCxnSpPr>
              <a:cxnSpLocks noChangeShapeType="1"/>
            </p:cNvCxnSpPr>
            <p:nvPr/>
          </p:nvCxnSpPr>
          <p:spPr bwMode="auto">
            <a:xfrm>
              <a:off x="2971800" y="4114800"/>
              <a:ext cx="635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Line 138"/>
            <p:cNvCxnSpPr>
              <a:cxnSpLocks noChangeShapeType="1"/>
            </p:cNvCxnSpPr>
            <p:nvPr/>
          </p:nvCxnSpPr>
          <p:spPr bwMode="auto">
            <a:xfrm>
              <a:off x="2971800" y="1714500"/>
              <a:ext cx="1905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" name="Line 139"/>
            <p:cNvCxnSpPr>
              <a:cxnSpLocks noChangeShapeType="1"/>
            </p:cNvCxnSpPr>
            <p:nvPr/>
          </p:nvCxnSpPr>
          <p:spPr bwMode="auto">
            <a:xfrm>
              <a:off x="2971800" y="2743200"/>
              <a:ext cx="635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" name="Text Box 140"/>
            <p:cNvSpPr txBox="1">
              <a:spLocks noChangeArrowheads="1"/>
            </p:cNvSpPr>
            <p:nvPr/>
          </p:nvSpPr>
          <p:spPr bwMode="auto">
            <a:xfrm>
              <a:off x="1714500" y="114300"/>
              <a:ext cx="2514600" cy="457200"/>
            </a:xfrm>
            <a:prstGeom prst="rect">
              <a:avLst/>
            </a:prstGeom>
            <a:solidFill>
              <a:srgbClr val="FFD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Определение целей деятельности</a:t>
              </a: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141"/>
            <p:cNvSpPr>
              <a:spLocks noChangeArrowheads="1"/>
            </p:cNvSpPr>
            <p:nvPr/>
          </p:nvSpPr>
          <p:spPr bwMode="auto">
            <a:xfrm>
              <a:off x="800100" y="1028700"/>
              <a:ext cx="4229100" cy="685800"/>
            </a:xfrm>
            <a:prstGeom prst="rect">
              <a:avLst/>
            </a:prstGeom>
            <a:solidFill>
              <a:srgbClr val="FFDDEE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4" name="Text Box 142"/>
            <p:cNvSpPr txBox="1">
              <a:spLocks noChangeArrowheads="1"/>
            </p:cNvSpPr>
            <p:nvPr/>
          </p:nvSpPr>
          <p:spPr bwMode="auto">
            <a:xfrm>
              <a:off x="1371600" y="1143000"/>
              <a:ext cx="3429000" cy="457200"/>
            </a:xfrm>
            <a:prstGeom prst="rect">
              <a:avLst/>
            </a:prstGeom>
            <a:solidFill>
              <a:srgbClr val="FFD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Установление правил деятельности (инструктаж)</a:t>
              </a: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3"/>
            <p:cNvSpPr>
              <a:spLocks noChangeArrowheads="1"/>
            </p:cNvSpPr>
            <p:nvPr/>
          </p:nvSpPr>
          <p:spPr bwMode="auto">
            <a:xfrm>
              <a:off x="800100" y="2057400"/>
              <a:ext cx="4229100" cy="685800"/>
            </a:xfrm>
            <a:prstGeom prst="rect">
              <a:avLst/>
            </a:prstGeom>
            <a:solidFill>
              <a:srgbClr val="FFDDEE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6" name="Rectangle 144"/>
            <p:cNvSpPr>
              <a:spLocks noChangeArrowheads="1"/>
            </p:cNvSpPr>
            <p:nvPr/>
          </p:nvSpPr>
          <p:spPr bwMode="auto">
            <a:xfrm>
              <a:off x="800100" y="3086100"/>
              <a:ext cx="4229100" cy="1028700"/>
            </a:xfrm>
            <a:prstGeom prst="rect">
              <a:avLst/>
            </a:prstGeom>
            <a:solidFill>
              <a:srgbClr val="FFDDEE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7" name="Rectangle 145"/>
            <p:cNvSpPr>
              <a:spLocks noChangeArrowheads="1"/>
            </p:cNvSpPr>
            <p:nvPr/>
          </p:nvSpPr>
          <p:spPr bwMode="auto">
            <a:xfrm>
              <a:off x="800100" y="4457700"/>
              <a:ext cx="4229100" cy="685800"/>
            </a:xfrm>
            <a:prstGeom prst="rect">
              <a:avLst/>
            </a:prstGeom>
            <a:solidFill>
              <a:srgbClr val="FFDDEE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8" name="Text Box 146"/>
            <p:cNvSpPr txBox="1">
              <a:spLocks noChangeArrowheads="1"/>
            </p:cNvSpPr>
            <p:nvPr/>
          </p:nvSpPr>
          <p:spPr bwMode="auto">
            <a:xfrm>
              <a:off x="1028700" y="2171700"/>
              <a:ext cx="3886200" cy="457200"/>
            </a:xfrm>
            <a:prstGeom prst="rect">
              <a:avLst/>
            </a:prstGeom>
            <a:solidFill>
              <a:srgbClr val="FFD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Распределение функций, формирование групп, пар</a:t>
              </a: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 Box 147"/>
            <p:cNvSpPr txBox="1">
              <a:spLocks noChangeArrowheads="1"/>
            </p:cNvSpPr>
            <p:nvPr/>
          </p:nvSpPr>
          <p:spPr bwMode="auto">
            <a:xfrm>
              <a:off x="3086100" y="3200400"/>
              <a:ext cx="1714500" cy="342900"/>
            </a:xfrm>
            <a:prstGeom prst="rect">
              <a:avLst/>
            </a:prstGeom>
            <a:solidFill>
              <a:srgbClr val="FFD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Текущий контроль </a:t>
              </a:r>
            </a:p>
          </p:txBody>
        </p:sp>
        <p:sp>
          <p:nvSpPr>
            <p:cNvPr id="20" name="Text Box 148"/>
            <p:cNvSpPr txBox="1">
              <a:spLocks noChangeArrowheads="1"/>
            </p:cNvSpPr>
            <p:nvPr/>
          </p:nvSpPr>
          <p:spPr bwMode="auto">
            <a:xfrm>
              <a:off x="914400" y="3314700"/>
              <a:ext cx="1943100" cy="457200"/>
            </a:xfrm>
            <a:prstGeom prst="rect">
              <a:avLst/>
            </a:prstGeom>
            <a:solidFill>
              <a:srgbClr val="FFD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Работа в динамических парах </a:t>
              </a:r>
              <a:endPara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1" name="Line 149"/>
            <p:cNvCxnSpPr>
              <a:cxnSpLocks noChangeShapeType="1"/>
            </p:cNvCxnSpPr>
            <p:nvPr/>
          </p:nvCxnSpPr>
          <p:spPr bwMode="auto">
            <a:xfrm>
              <a:off x="2971800" y="3086100"/>
              <a:ext cx="635" cy="1028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2" name="Text Box 150"/>
            <p:cNvSpPr txBox="1">
              <a:spLocks noChangeArrowheads="1"/>
            </p:cNvSpPr>
            <p:nvPr/>
          </p:nvSpPr>
          <p:spPr bwMode="auto">
            <a:xfrm>
              <a:off x="3086100" y="3543300"/>
              <a:ext cx="1828800" cy="457200"/>
            </a:xfrm>
            <a:prstGeom prst="rect">
              <a:avLst/>
            </a:prstGeom>
            <a:solidFill>
              <a:srgbClr val="FFD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Индивидуальная помощь </a:t>
              </a:r>
            </a:p>
          </p:txBody>
        </p:sp>
        <p:cxnSp>
          <p:nvCxnSpPr>
            <p:cNvPr id="23" name="Line 151"/>
            <p:cNvCxnSpPr>
              <a:cxnSpLocks noChangeShapeType="1"/>
            </p:cNvCxnSpPr>
            <p:nvPr/>
          </p:nvCxnSpPr>
          <p:spPr bwMode="auto">
            <a:xfrm>
              <a:off x="2971800" y="3543300"/>
              <a:ext cx="2057400" cy="6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" name="Text Box 152"/>
            <p:cNvSpPr txBox="1">
              <a:spLocks noChangeArrowheads="1"/>
            </p:cNvSpPr>
            <p:nvPr/>
          </p:nvSpPr>
          <p:spPr bwMode="auto">
            <a:xfrm>
              <a:off x="1028700" y="4572000"/>
              <a:ext cx="3886200" cy="457200"/>
            </a:xfrm>
            <a:prstGeom prst="rect">
              <a:avLst/>
            </a:prstGeom>
            <a:solidFill>
              <a:srgbClr val="FFD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Подведение итогов, рефлексия</a:t>
              </a: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5" name="Rectangle 29"/>
          <p:cNvSpPr>
            <a:spLocks noChangeArrowheads="1"/>
          </p:cNvSpPr>
          <p:nvPr/>
        </p:nvSpPr>
        <p:spPr bwMode="auto">
          <a:xfrm>
            <a:off x="-1" y="5715000"/>
            <a:ext cx="14074759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9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Autofit/>
          </a:bodyPr>
          <a:lstStyle/>
          <a:p>
            <a:r>
              <a:rPr lang="ru-RU" sz="3200" dirty="0" smtClean="0"/>
              <a:t>Образец карточки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i="1" u="sng" dirty="0"/>
              <a:t>Карточка №1</a:t>
            </a:r>
            <a:endParaRPr lang="ru-RU" b="1" dirty="0"/>
          </a:p>
          <a:p>
            <a:r>
              <a:rPr lang="ru-RU" b="1" dirty="0" smtClean="0"/>
              <a:t>1 уч. Прочитав </a:t>
            </a:r>
            <a:r>
              <a:rPr lang="ru-RU" b="1" dirty="0"/>
              <a:t>текст учебника на стр.63 запишите, в чем заключается секрет многофункциональности человеческого мозга</a:t>
            </a:r>
          </a:p>
          <a:p>
            <a:r>
              <a:rPr lang="ru-RU" b="1" dirty="0" smtClean="0"/>
              <a:t>2 уч. на </a:t>
            </a:r>
            <a:r>
              <a:rPr lang="ru-RU" b="1" dirty="0"/>
              <a:t>стр. 63 учебника найдите и укажите месторасположение головного мозга</a:t>
            </a:r>
          </a:p>
          <a:p>
            <a:r>
              <a:rPr lang="ru-RU" b="1" dirty="0" smtClean="0"/>
              <a:t>3 </a:t>
            </a:r>
            <a:r>
              <a:rPr lang="ru-RU" b="1" dirty="0" err="1" smtClean="0"/>
              <a:t>уч.на</a:t>
            </a:r>
            <a:r>
              <a:rPr lang="ru-RU" b="1" dirty="0" smtClean="0"/>
              <a:t> </a:t>
            </a:r>
            <a:r>
              <a:rPr lang="ru-RU" b="1" dirty="0"/>
              <a:t>стр. 63 учебника в абзаце </a:t>
            </a:r>
            <a:r>
              <a:rPr lang="ru-RU" b="1" i="1" dirty="0"/>
              <a:t>«Головной мозг располагается…»</a:t>
            </a:r>
            <a:r>
              <a:rPr lang="ru-RU" b="1" dirty="0"/>
              <a:t>определите массу головного мозга</a:t>
            </a:r>
          </a:p>
          <a:p>
            <a:r>
              <a:rPr lang="ru-RU" b="1" dirty="0" smtClean="0"/>
              <a:t>4 уч. Прочитав </a:t>
            </a:r>
            <a:r>
              <a:rPr lang="ru-RU" b="1" dirty="0"/>
              <a:t>текст на стр. 64 составьте схему «Строение мозга человека»</a:t>
            </a:r>
          </a:p>
          <a:p>
            <a:pPr marL="0" indent="0" algn="ctr">
              <a:buNone/>
            </a:pPr>
            <a:r>
              <a:rPr lang="ru-RU" b="1" dirty="0"/>
              <a:t/>
            </a:r>
            <a:br>
              <a:rPr lang="ru-RU" b="1" dirty="0"/>
            </a:br>
            <a:r>
              <a:rPr lang="ru-RU" dirty="0"/>
              <a:t>Каждый </a:t>
            </a:r>
            <a:r>
              <a:rPr lang="ru-RU" dirty="0" smtClean="0"/>
              <a:t>обучающийся выполняет </a:t>
            </a:r>
            <a:r>
              <a:rPr lang="ru-RU" dirty="0"/>
              <a:t>1 задание самостоятельно, затем консультант показывает ответы учителю (учитель оценивает его работу), затем консультант проверяет работу всех членов своей группы (ученик оценивает товарищей по группе</a:t>
            </a:r>
            <a:r>
              <a:rPr lang="ru-RU" b="1" dirty="0" smtClean="0"/>
              <a:t>).</a:t>
            </a:r>
          </a:p>
          <a:p>
            <a:pPr marL="0" indent="0" algn="ctr">
              <a:buNone/>
            </a:pPr>
            <a:endParaRPr lang="ru-RU" b="1" dirty="0"/>
          </a:p>
          <a:p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245275"/>
              </p:ext>
            </p:extLst>
          </p:nvPr>
        </p:nvGraphicFramePr>
        <p:xfrm>
          <a:off x="1763688" y="6085432"/>
          <a:ext cx="5956302" cy="841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2717"/>
                <a:gridCol w="992717"/>
                <a:gridCol w="992717"/>
                <a:gridCol w="992717"/>
                <a:gridCol w="992717"/>
                <a:gridCol w="992717"/>
              </a:tblGrid>
              <a:tr h="286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Фамилия имя ученика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задание 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задание 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задание 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задание 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7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79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375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Autofit/>
          </a:bodyPr>
          <a:lstStyle/>
          <a:p>
            <a:r>
              <a:rPr lang="ru-RU" sz="3200" dirty="0" smtClean="0"/>
              <a:t>Образец карточки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i="1" dirty="0"/>
              <a:t>Карточка №2</a:t>
            </a:r>
            <a:endParaRPr lang="ru-RU" sz="1800" dirty="0"/>
          </a:p>
          <a:p>
            <a:r>
              <a:rPr lang="ru-RU" sz="1800" i="1" dirty="0"/>
              <a:t>2</a:t>
            </a:r>
            <a:r>
              <a:rPr lang="ru-RU" sz="1800" i="1" dirty="0" smtClean="0"/>
              <a:t>группа</a:t>
            </a:r>
            <a:r>
              <a:rPr lang="ru-RU" sz="1800" i="1" dirty="0"/>
              <a:t>: «_________________________________________ центр – продолговатый мозг».</a:t>
            </a:r>
            <a:endParaRPr lang="ru-RU" sz="1800" dirty="0"/>
          </a:p>
          <a:p>
            <a:r>
              <a:rPr lang="ru-RU" sz="1800" dirty="0"/>
              <a:t>Дайте характеристику этого отдела</a:t>
            </a:r>
            <a:r>
              <a:rPr lang="ru-RU" dirty="0"/>
              <a:t> </a:t>
            </a:r>
            <a:r>
              <a:rPr lang="ru-RU" sz="1600" dirty="0"/>
              <a:t>головного мозга</a:t>
            </a:r>
            <a:r>
              <a:rPr lang="ru-RU" sz="1600" dirty="0" smtClean="0"/>
              <a:t>:</a:t>
            </a:r>
          </a:p>
          <a:p>
            <a:endParaRPr lang="ru-RU" dirty="0"/>
          </a:p>
          <a:p>
            <a:endParaRPr lang="ru-RU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884366"/>
              </p:ext>
            </p:extLst>
          </p:nvPr>
        </p:nvGraphicFramePr>
        <p:xfrm>
          <a:off x="1115615" y="2780928"/>
          <a:ext cx="7056786" cy="38516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130"/>
                <a:gridCol w="1633405"/>
                <a:gridCol w="1254273"/>
                <a:gridCol w="896000"/>
                <a:gridCol w="896000"/>
                <a:gridCol w="895368"/>
                <a:gridCol w="963610"/>
              </a:tblGrid>
              <a:tr h="18316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Основные показатели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СТВОЛ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мозжечок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</a:rPr>
                        <a:t>продолговатый мозг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мост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средний мозг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промежуточный мозг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436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Место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положение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Строение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За</a:t>
                      </a:r>
                      <a:r>
                        <a:rPr lang="ru-RU" sz="1100" baseline="0" dirty="0" smtClean="0">
                          <a:effectLst/>
                        </a:rPr>
                        <a:t> выполнение каких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aseline="0" dirty="0" smtClean="0">
                          <a:effectLst/>
                        </a:rPr>
                        <a:t>Функций отвечает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К</a:t>
                      </a:r>
                      <a:r>
                        <a:rPr lang="ru-RU" sz="1100" baseline="0" dirty="0" smtClean="0">
                          <a:effectLst/>
                        </a:rPr>
                        <a:t> чему приведет удаление этого отдела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76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Autofit/>
          </a:bodyPr>
          <a:lstStyle/>
          <a:p>
            <a:r>
              <a:rPr lang="ru-RU" sz="3200" dirty="0" smtClean="0"/>
              <a:t>Инструменты формирующего оценивания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6040" t="24406" r="10871" b="8657"/>
          <a:stretch/>
        </p:blipFill>
        <p:spPr>
          <a:xfrm>
            <a:off x="1007604" y="1592809"/>
            <a:ext cx="7128792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5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Autofit/>
          </a:bodyPr>
          <a:lstStyle/>
          <a:p>
            <a:r>
              <a:rPr lang="ru-RU" sz="3200" dirty="0"/>
              <a:t>Инструменты формирующего оценивания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2684" t="22439" r="10871" b="8656"/>
          <a:stretch/>
        </p:blipFill>
        <p:spPr>
          <a:xfrm>
            <a:off x="1187624" y="1342901"/>
            <a:ext cx="648072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1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txBody>
          <a:bodyPr>
            <a:noAutofit/>
          </a:bodyPr>
          <a:lstStyle/>
          <a:p>
            <a:r>
              <a:rPr lang="ru-RU" sz="5400" b="1" dirty="0" smtClean="0"/>
              <a:t>Методики КСО</a:t>
            </a:r>
            <a:endParaRPr lang="ru-RU" sz="5400" b="1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89353" y="2866509"/>
            <a:ext cx="1847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Методика </a:t>
            </a:r>
            <a:r>
              <a:rPr lang="ru-RU" dirty="0" err="1" smtClean="0"/>
              <a:t>взаимопередачи</a:t>
            </a:r>
            <a:r>
              <a:rPr lang="ru-RU" dirty="0" smtClean="0"/>
              <a:t> тем</a:t>
            </a:r>
          </a:p>
          <a:p>
            <a:r>
              <a:rPr lang="ru-RU" dirty="0" smtClean="0"/>
              <a:t>Обратная методика Ривина</a:t>
            </a:r>
          </a:p>
          <a:p>
            <a:r>
              <a:rPr lang="ru-RU" dirty="0" smtClean="0"/>
              <a:t>Методика «Взаимообмена заданиями»</a:t>
            </a:r>
          </a:p>
          <a:p>
            <a:r>
              <a:rPr lang="ru-RU" dirty="0" smtClean="0"/>
              <a:t>Методика «</a:t>
            </a:r>
            <a:r>
              <a:rPr lang="ru-RU" dirty="0" err="1" smtClean="0"/>
              <a:t>Взаимопередачи</a:t>
            </a:r>
            <a:r>
              <a:rPr lang="ru-RU" dirty="0" smtClean="0"/>
              <a:t> тем»</a:t>
            </a:r>
          </a:p>
          <a:p>
            <a:r>
              <a:rPr lang="ru-RU" dirty="0" smtClean="0"/>
              <a:t>Методика </a:t>
            </a:r>
            <a:r>
              <a:rPr lang="ru-RU" dirty="0" err="1" smtClean="0"/>
              <a:t>взаимотренажа</a:t>
            </a:r>
            <a:endParaRPr lang="ru-RU" dirty="0" smtClean="0"/>
          </a:p>
          <a:p>
            <a:r>
              <a:rPr lang="ru-RU" dirty="0" smtClean="0"/>
              <a:t>Методика взаимопроверки индивидуальных заданий</a:t>
            </a:r>
          </a:p>
          <a:p>
            <a:r>
              <a:rPr lang="ru-RU" dirty="0" smtClean="0"/>
              <a:t>Методика доводящих карточек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188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Коллективные способы обучения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КСО используется: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При усвоении знаний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При проверке </a:t>
            </a:r>
            <a:r>
              <a:rPr lang="ru-RU" dirty="0" err="1" smtClean="0"/>
              <a:t>домашеного</a:t>
            </a:r>
            <a:r>
              <a:rPr lang="ru-RU" dirty="0" smtClean="0"/>
              <a:t> задания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При закреплении изученного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При контроле знаний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Учебный процесс при КСО организуется: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Каждый учащийся должен систематически излагать другому тему;</a:t>
            </a:r>
          </a:p>
          <a:p>
            <a:r>
              <a:rPr lang="ru-RU" dirty="0" smtClean="0"/>
              <a:t>Каждому должна предоставляться возможность знать все, что знают остальные и передавать другому все, что знает он;</a:t>
            </a:r>
          </a:p>
          <a:p>
            <a:r>
              <a:rPr lang="ru-RU" dirty="0" smtClean="0"/>
              <a:t>Каждый учащийся должен регулярно изучать некоторую тему самостоятельно;</a:t>
            </a:r>
          </a:p>
          <a:p>
            <a:r>
              <a:rPr lang="ru-RU" dirty="0" smtClean="0"/>
              <a:t>Каждый учащийся должен быть подключен к организации и каждый управлению работой в группе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0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Коллективный способ обучения учащихся с применением методик и инструментов формирующего оценивания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Результаты</a:t>
            </a:r>
            <a:r>
              <a:rPr lang="ru-RU" dirty="0" smtClean="0"/>
              <a:t>: </a:t>
            </a:r>
          </a:p>
          <a:p>
            <a:r>
              <a:rPr lang="ru-RU" dirty="0"/>
              <a:t>Внедрение технологии КСО предполагает исключение методов принуждения к учению и использованию лишь тех методов, которые вовлекают детей в общий труд учения, вызывая чувства успеха, движения вперед, развития.</a:t>
            </a:r>
          </a:p>
          <a:p>
            <a:r>
              <a:rPr lang="ru-RU" dirty="0" smtClean="0"/>
              <a:t>Формирующее </a:t>
            </a:r>
            <a:r>
              <a:rPr lang="ru-RU" dirty="0"/>
              <a:t>оценивание помогает каждому учителю получить информацию о том, </a:t>
            </a:r>
            <a:r>
              <a:rPr lang="ru-RU" dirty="0" smtClean="0"/>
              <a:t>насколько </a:t>
            </a:r>
            <a:r>
              <a:rPr lang="ru-RU" dirty="0"/>
              <a:t>успешно учатся его ученики. Педагоги могут на основе полученной обратной связи переориентировать преподавание так, чтобы дети учились более активно и более эффективно.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009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Практический опыт применения КСО позволяет выделить следующие </a:t>
            </a:r>
            <a:br>
              <a:rPr lang="ru-RU" sz="3200" b="1" dirty="0" smtClean="0"/>
            </a:br>
            <a:r>
              <a:rPr lang="ru-RU" sz="3200" b="1" dirty="0" smtClean="0"/>
              <a:t>его преимущества: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ru-RU" sz="2400" dirty="0" smtClean="0"/>
              <a:t>В результате постоянного повторения упражнений совершенствуются навыки логического мышления и понимания;</a:t>
            </a:r>
          </a:p>
          <a:p>
            <a:pPr lvl="0"/>
            <a:r>
              <a:rPr lang="ru-RU" sz="2400" dirty="0" smtClean="0"/>
              <a:t>В процессе постоянной, активной деятельности развиваются навыки </a:t>
            </a:r>
            <a:r>
              <a:rPr lang="ru-RU" sz="2400" dirty="0" err="1" smtClean="0"/>
              <a:t>мыследеятельности</a:t>
            </a:r>
            <a:r>
              <a:rPr lang="ru-RU" sz="2400" dirty="0" smtClean="0"/>
              <a:t>, включается работа памяти, идет мобилизация и актуализация предшествующего опыта знаний;</a:t>
            </a:r>
          </a:p>
          <a:p>
            <a:pPr lvl="0"/>
            <a:r>
              <a:rPr lang="ru-RU" sz="2400" dirty="0" smtClean="0"/>
              <a:t>Каждый чувствует себя раскованно, работает в индивидуальном темпе, что создает ситуацию успеха;</a:t>
            </a:r>
          </a:p>
          <a:p>
            <a:pPr lvl="0"/>
            <a:r>
              <a:rPr lang="ru-RU" sz="2400" dirty="0" smtClean="0"/>
              <a:t>Повышается ответственность не только за свои успехи, но и за результаты коллективного труда;</a:t>
            </a:r>
          </a:p>
          <a:p>
            <a:pPr lvl="0"/>
            <a:r>
              <a:rPr lang="ru-RU" sz="2400" dirty="0" smtClean="0"/>
              <a:t>Обсуждение одной информации с несколькими сменными партнерами обеспечивает более прочное усвоение.</a:t>
            </a:r>
          </a:p>
          <a:p>
            <a:pPr lvl="0"/>
            <a:endParaRPr lang="ru-RU" sz="2400" dirty="0" smtClean="0"/>
          </a:p>
          <a:p>
            <a:pPr lvl="0"/>
            <a:endParaRPr lang="ru-RU" sz="2400" dirty="0" smtClean="0"/>
          </a:p>
          <a:p>
            <a:pPr lvl="0"/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1556792"/>
            <a:ext cx="49685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 за внимание!</a:t>
            </a:r>
            <a:endParaRPr lang="ru-RU" sz="800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2442</TotalTime>
  <Words>651</Words>
  <Application>Microsoft Office PowerPoint</Application>
  <PresentationFormat>Экран (4:3)</PresentationFormat>
  <Paragraphs>142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Wingdings</vt:lpstr>
      <vt:lpstr>Тема Office</vt:lpstr>
      <vt:lpstr> Педагогические инновации в образовании  </vt:lpstr>
      <vt:lpstr>Коллективный способ обучения учащихся с применением методик и инструментов формирующего оценивания</vt:lpstr>
      <vt:lpstr>Основные характеристики нового стандарта</vt:lpstr>
      <vt:lpstr>Презентация PowerPoint</vt:lpstr>
      <vt:lpstr>Презентация PowerPoint</vt:lpstr>
      <vt:lpstr>Коллективный способ обучения учащихся</vt:lpstr>
      <vt:lpstr>Коллективный способ обучения учащихся</vt:lpstr>
      <vt:lpstr>Образец карточки</vt:lpstr>
      <vt:lpstr>Образец карточки</vt:lpstr>
      <vt:lpstr>Инструменты формирующего оценивания</vt:lpstr>
      <vt:lpstr>Инструменты формирующего оценивания</vt:lpstr>
      <vt:lpstr>Методики КСО</vt:lpstr>
      <vt:lpstr>Коллективные способы обучения</vt:lpstr>
      <vt:lpstr>Учебный процесс при КСО организуется:</vt:lpstr>
      <vt:lpstr>Коллективный способ обучения учащихся с применением методик и инструментов формирующего оценивания</vt:lpstr>
      <vt:lpstr>Практический опыт применения КСО позволяет выделить следующие  его преимущества: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Борис</dc:creator>
  <cp:lastModifiedBy>Timur</cp:lastModifiedBy>
  <cp:revision>202</cp:revision>
  <dcterms:created xsi:type="dcterms:W3CDTF">2014-03-14T01:57:36Z</dcterms:created>
  <dcterms:modified xsi:type="dcterms:W3CDTF">2015-03-20T13:46:49Z</dcterms:modified>
</cp:coreProperties>
</file>