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9"/>
  </p:notesMasterIdLst>
  <p:sldIdLst>
    <p:sldId id="265" r:id="rId2"/>
    <p:sldId id="269" r:id="rId3"/>
    <p:sldId id="261" r:id="rId4"/>
    <p:sldId id="257" r:id="rId5"/>
    <p:sldId id="266" r:id="rId6"/>
    <p:sldId id="258" r:id="rId7"/>
    <p:sldId id="267" r:id="rId8"/>
    <p:sldId id="277" r:id="rId9"/>
    <p:sldId id="278" r:id="rId10"/>
    <p:sldId id="270" r:id="rId11"/>
    <p:sldId id="271" r:id="rId12"/>
    <p:sldId id="272" r:id="rId13"/>
    <p:sldId id="273" r:id="rId14"/>
    <p:sldId id="274" r:id="rId15"/>
    <p:sldId id="259" r:id="rId16"/>
    <p:sldId id="279" r:id="rId17"/>
    <p:sldId id="26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>
        <p:scale>
          <a:sx n="55" d="100"/>
          <a:sy n="55" d="100"/>
        </p:scale>
        <p:origin x="-180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0A4EBA-4CBE-478E-A89E-99F84282BFB6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C607BE-9A4D-4DB6-95AB-5417F0FD96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818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607BE-9A4D-4DB6-95AB-5417F0FD965D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ravda-nn.ru/upl/news/src/1781.jpg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mediaua.com.ua/img/th4/16749.jpeg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988840"/>
            <a:ext cx="5955574" cy="4464496"/>
          </a:xfrm>
        </p:spPr>
        <p:txBody>
          <a:bodyPr>
            <a:noAutofit/>
          </a:bodyPr>
          <a:lstStyle/>
          <a:p>
            <a:r>
              <a:rPr lang="ru-RU" sz="5500" dirty="0"/>
              <a:t>«</a:t>
            </a:r>
            <a:r>
              <a:rPr lang="ru-RU" sz="5050" dirty="0">
                <a:solidFill>
                  <a:schemeClr val="tx1"/>
                </a:solidFill>
              </a:rPr>
              <a:t>Антропогенное преобразование ландшафта</a:t>
            </a:r>
            <a:r>
              <a:rPr lang="ru-RU" sz="5050" dirty="0" smtClean="0">
                <a:solidFill>
                  <a:schemeClr val="tx1"/>
                </a:solidFill>
              </a:rPr>
              <a:t>»</a:t>
            </a:r>
            <a:endParaRPr lang="ru-RU" sz="505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5429256" cy="6143644"/>
          </a:xfrm>
        </p:spPr>
        <p:txBody>
          <a:bodyPr>
            <a:normAutofit/>
          </a:bodyPr>
          <a:lstStyle/>
          <a:p>
            <a:endParaRPr lang="ru-RU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Цель </a:t>
            </a:r>
            <a:r>
              <a:rPr lang="ru-RU" dirty="0" smtClean="0">
                <a:solidFill>
                  <a:schemeClr val="tx1"/>
                </a:solidFill>
              </a:rPr>
              <a:t>исследовательской работы: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Формирование </a:t>
            </a:r>
            <a:r>
              <a:rPr lang="ru-RU" dirty="0" smtClean="0">
                <a:solidFill>
                  <a:schemeClr val="tx1"/>
                </a:solidFill>
              </a:rPr>
              <a:t>инициативной, компетентной и деятельной личности с развитым чувством долга перед людьми и собственной совестью, за состояние окружающей природной </a:t>
            </a:r>
            <a:r>
              <a:rPr lang="ru-RU" dirty="0" smtClean="0">
                <a:solidFill>
                  <a:schemeClr val="tx1"/>
                </a:solidFill>
              </a:rPr>
              <a:t>среды.</a:t>
            </a:r>
          </a:p>
          <a:p>
            <a:r>
              <a:rPr lang="ru-RU" dirty="0">
                <a:solidFill>
                  <a:schemeClr val="tx1"/>
                </a:solidFill>
              </a:rPr>
              <a:t>Задачи: </a:t>
            </a:r>
          </a:p>
          <a:p>
            <a:r>
              <a:rPr lang="ru-RU" dirty="0">
                <a:solidFill>
                  <a:schemeClr val="tx1"/>
                </a:solidFill>
              </a:rPr>
              <a:t>1.Определить основные направления воздействия человека на </a:t>
            </a:r>
            <a:r>
              <a:rPr lang="ru-RU" dirty="0" smtClean="0">
                <a:solidFill>
                  <a:schemeClr val="tx1"/>
                </a:solidFill>
              </a:rPr>
              <a:t>ландшафт;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2. Определить основные объекты, отражающие антропогенизацию </a:t>
            </a:r>
            <a:r>
              <a:rPr lang="ru-RU" dirty="0" smtClean="0">
                <a:solidFill>
                  <a:schemeClr val="tx1"/>
                </a:solidFill>
              </a:rPr>
              <a:t>ландшафта;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3. Охарактеризовать данные объекты в аспекте экскурсии для школьников.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Содержимое 3" descr="http://im3-tub.yandex.ru/i?id=1370776&amp;tov=3">
            <a:hlinkClick r:id="rId2" tgtFrame="_blank"/>
          </p:cNvPr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71986" y="1340768"/>
            <a:ext cx="3786182" cy="4071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547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аршрут исследовательской работы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388" y="1000108"/>
            <a:ext cx="2714612" cy="557216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AutoNum type="arabicPeriod"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</a:rPr>
              <a:t>Эгитуйское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месторождение</a:t>
            </a:r>
          </a:p>
          <a:p>
            <a:pPr marL="0" indent="0" algn="ctr">
              <a:buNone/>
            </a:pPr>
            <a:endParaRPr lang="ru-RU" sz="2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2.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</a:rPr>
              <a:t>Дабан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- 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</a:rPr>
              <a:t>Горхонский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разрез</a:t>
            </a:r>
          </a:p>
          <a:p>
            <a:pPr marL="0" indent="0" algn="ctr">
              <a:buNone/>
            </a:pPr>
            <a:endParaRPr lang="ru-RU" sz="2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3.  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Месторождение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</a:rPr>
              <a:t>Харасун</a:t>
            </a:r>
            <a:endParaRPr lang="ru-RU" sz="2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sz="2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4. 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Озерное месторождение</a:t>
            </a:r>
          </a:p>
          <a:p>
            <a:pPr marL="0" indent="0" algn="just">
              <a:buAutoNum type="arabicPeriod"/>
            </a:pPr>
            <a:endParaRPr lang="ru-RU" sz="24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514350" indent="-514350">
              <a:buAutoNum type="arabicPeriod"/>
            </a:pP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 descr="карта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2984"/>
            <a:ext cx="6429388" cy="5715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media4.picsearch.com/is?lSFtFl0lyI6Q_sEyoxcpxwDW31yTRQa7tnhMsvWilOg">
            <a:hlinkClick r:id="rId2" tgtFrame="_blank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12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71642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 </a:t>
            </a:r>
            <a:r>
              <a:rPr lang="ru-RU" sz="3600" b="1" dirty="0" err="1" smtClean="0"/>
              <a:t>Эгитинское</a:t>
            </a:r>
            <a:r>
              <a:rPr lang="ru-RU" sz="3600" b="1" dirty="0" smtClean="0"/>
              <a:t> (</a:t>
            </a:r>
            <a:r>
              <a:rPr lang="ru-RU" sz="3600" b="1" dirty="0" err="1" smtClean="0"/>
              <a:t>Дабхарское</a:t>
            </a:r>
            <a:r>
              <a:rPr lang="ru-RU" sz="3600" b="1" dirty="0" smtClean="0"/>
              <a:t>)  месторождение плавикового шпата - месторождение </a:t>
            </a:r>
            <a:r>
              <a:rPr lang="ru-RU" sz="3600" b="1" dirty="0" err="1" smtClean="0"/>
              <a:t>карбонато</a:t>
            </a:r>
            <a:r>
              <a:rPr lang="ru-RU" sz="3600" b="1" dirty="0" smtClean="0"/>
              <a:t>-флюоритовых руд. Запасы этого сырья для производства алюминия составляют 4 млн. тонн; 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980728"/>
            <a:ext cx="4857752" cy="5184576"/>
          </a:xfrm>
        </p:spPr>
        <p:txBody>
          <a:bodyPr>
            <a:noAutofit/>
          </a:bodyPr>
          <a:lstStyle/>
          <a:p>
            <a:pPr algn="l">
              <a:buFontTx/>
              <a:buChar char="-"/>
            </a:pP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</a:rPr>
              <a:t>Дабан-Горхонское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 месторождение бурого угля – суммарные</a:t>
            </a:r>
          </a:p>
          <a:p>
            <a:pPr algn="l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запасы</a:t>
            </a:r>
          </a:p>
          <a:p>
            <a:pPr algn="l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составляют</a:t>
            </a:r>
          </a:p>
          <a:p>
            <a:pPr algn="l"/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4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 млн. тонн</a:t>
            </a:r>
            <a:endParaRPr lang="ru-RU" sz="3600" dirty="0"/>
          </a:p>
        </p:txBody>
      </p:sp>
      <p:pic>
        <p:nvPicPr>
          <p:cNvPr id="9218" name="Picture 2" descr="http://images.asia.ru/img/alibaba/img/product/11/70/03/117003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714488"/>
            <a:ext cx="5000660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714356"/>
            <a:ext cx="5286380" cy="5286412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- 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Озерное колчеданно-полиметаллическое - месторождение полиметаллов, содержащее свинец, цинк, серу, серебро, кадмий, индий, золото;</a:t>
            </a:r>
            <a:b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- </a:t>
            </a:r>
            <a:r>
              <a:rPr lang="ru-RU" sz="3600" dirty="0" err="1" smtClean="0">
                <a:solidFill>
                  <a:schemeClr val="accent1">
                    <a:lumMod val="50000"/>
                  </a:schemeClr>
                </a:solidFill>
              </a:rPr>
              <a:t>Назаровское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 месторождение полиметаллов </a:t>
            </a:r>
            <a:b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ru-RU" sz="3600" dirty="0"/>
          </a:p>
        </p:txBody>
      </p:sp>
      <p:pic>
        <p:nvPicPr>
          <p:cNvPr id="5" name="Picture 11" descr="P83120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286380" y="714356"/>
            <a:ext cx="3857620" cy="5167328"/>
          </a:xfrm>
          <a:prstGeom prst="rect">
            <a:avLst/>
          </a:prstGeo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836712"/>
            <a:ext cx="3071834" cy="478634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</a:rPr>
              <a:t>Начато освоение месторождений россыпного золота предприятиями ООО «</a:t>
            </a:r>
            <a:r>
              <a:rPr lang="ru-RU" sz="2800" dirty="0" err="1" smtClean="0">
                <a:solidFill>
                  <a:schemeClr val="accent5">
                    <a:lumMod val="50000"/>
                  </a:schemeClr>
                </a:solidFill>
              </a:rPr>
              <a:t>Харасун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</a:rPr>
              <a:t>» и ООО «</a:t>
            </a:r>
            <a:r>
              <a:rPr lang="ru-RU" sz="2800" dirty="0" err="1" smtClean="0">
                <a:solidFill>
                  <a:schemeClr val="accent5">
                    <a:lumMod val="50000"/>
                  </a:schemeClr>
                </a:solidFill>
              </a:rPr>
              <a:t>Чинакан</a:t>
            </a:r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</a:rPr>
              <a:t>»</a:t>
            </a:r>
            <a:endParaRPr lang="ru-RU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8194" name="Picture 2" descr="http://mamarama.ru/images/article_avatar/531ecdd93dee00bbfa4fa6b9bd2fdf9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500174"/>
            <a:ext cx="3500462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Documents and Settings\USER\Рабочий стол\фотки\20х30\P62295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862700" y="-12358798"/>
            <a:ext cx="4800000" cy="3600000"/>
          </a:xfrm>
          <a:prstGeom prst="rect">
            <a:avLst/>
          </a:prstGeom>
          <a:noFill/>
        </p:spPr>
      </p:pic>
      <p:pic>
        <p:nvPicPr>
          <p:cNvPr id="2051" name="Picture 3" descr="C:\Documents and Settings\USER\Рабочий стол\фотки\20х30\P62295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214942" y="-3643362"/>
            <a:ext cx="1847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9600" dirty="0"/>
          </a:p>
        </p:txBody>
      </p:sp>
      <p:sp>
        <p:nvSpPr>
          <p:cNvPr id="10" name="TextBox 9"/>
          <p:cNvSpPr txBox="1"/>
          <p:nvPr/>
        </p:nvSpPr>
        <p:spPr>
          <a:xfrm>
            <a:off x="6107885" y="0"/>
            <a:ext cx="30361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dirty="0" smtClean="0">
                <a:solidFill>
                  <a:schemeClr val="accent6">
                    <a:lumMod val="50000"/>
                  </a:schemeClr>
                </a:solidFill>
              </a:rPr>
              <a:t> До …</a:t>
            </a:r>
            <a:endParaRPr lang="ru-RU" sz="8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C:\Documents and Settings\USER\Рабочий стол\фотки\Карих И\P91601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428604"/>
            <a:ext cx="60722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dirty="0" smtClean="0">
                <a:solidFill>
                  <a:schemeClr val="accent6">
                    <a:lumMod val="50000"/>
                  </a:schemeClr>
                </a:solidFill>
              </a:rPr>
              <a:t> После ..?</a:t>
            </a:r>
            <a:endParaRPr lang="ru-RU" sz="8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34646" y="-571528"/>
            <a:ext cx="10078646" cy="73220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836313" y="-500090"/>
            <a:ext cx="9980313" cy="78581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1242" y="285728"/>
            <a:ext cx="8751634" cy="635798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7484"/>
            <a:ext cx="9144000" cy="6643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395536" y="188640"/>
            <a:ext cx="61663" cy="8599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6" name="Содержимое 5" descr="IMG_041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548680"/>
            <a:ext cx="4884745" cy="3663559"/>
          </a:xfrm>
        </p:spPr>
      </p:pic>
      <p:pic>
        <p:nvPicPr>
          <p:cNvPr id="7" name="Рисунок 6" descr="IMG_04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2564904"/>
            <a:ext cx="5000628" cy="37504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 по проделанной работе: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 smtClean="0"/>
              <a:t>Рекультивация представляет собой реализацию   определенных мер во время и после проведения горных работ, а именно, мероприятий, направленных на:</a:t>
            </a:r>
          </a:p>
          <a:p>
            <a:r>
              <a:rPr lang="ru-RU" sz="2000" dirty="0" smtClean="0"/>
              <a:t>Минимизацию или устранение негативного воздействия горных работ на земли, и другие природные объекты (например – водоемы, растительность);</a:t>
            </a:r>
          </a:p>
          <a:p>
            <a:r>
              <a:rPr lang="ru-RU" sz="2000" dirty="0" smtClean="0"/>
              <a:t> Обеспечение возможности дальнейшего продуктивного хозяйственного использование отработанных земель и других природных объектов, подвергшихся воздействию горных работ;</a:t>
            </a:r>
          </a:p>
          <a:p>
            <a:r>
              <a:rPr lang="ru-RU" sz="2000" dirty="0" smtClean="0"/>
              <a:t>Обеспечение стабильного состояния гидротехнических сооружений, а так же нарушенных в ходе горных работ земель и других природных объектов после закрытия рудника, с целью минимизации их влияния на окружающую среду.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29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616</TotalTime>
  <Words>263</Words>
  <Application>Microsoft Office PowerPoint</Application>
  <PresentationFormat>Экран (4:3)</PresentationFormat>
  <Paragraphs>37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Эркер</vt:lpstr>
      <vt:lpstr>Презентация PowerPoint</vt:lpstr>
      <vt:lpstr>Презентация PowerPoint</vt:lpstr>
      <vt:lpstr>Маршрут исследовательской работы</vt:lpstr>
      <vt:lpstr>Презентация PowerPoint</vt:lpstr>
      <vt:lpstr>Презентация PowerPoint</vt:lpstr>
      <vt:lpstr>- Озерное колчеданно-полиметаллическое - месторождение полиметаллов, содержащее свинец, цинк, серу, серебро, кадмий, индий, золото; - Назаровское месторождение полиметаллов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 по проделанной работе: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ученик3</dc:creator>
  <cp:lastModifiedBy>ученик3</cp:lastModifiedBy>
  <cp:revision>63</cp:revision>
  <dcterms:modified xsi:type="dcterms:W3CDTF">2013-02-04T07:43:56Z</dcterms:modified>
</cp:coreProperties>
</file>